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3067" y="694266"/>
            <a:ext cx="7766936" cy="3559769"/>
          </a:xfrm>
        </p:spPr>
        <p:txBody>
          <a:bodyPr/>
          <a:lstStyle/>
          <a:p>
            <a:pPr algn="ctr"/>
            <a:r>
              <a:rPr lang="ru-RU" sz="3200" dirty="0"/>
              <a:t>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«</a:t>
            </a:r>
            <a:r>
              <a:rPr lang="ru-RU" sz="3200" dirty="0" err="1" smtClean="0"/>
              <a:t>МаңғыстауЭнергоМұнай</a:t>
            </a:r>
            <a:r>
              <a:rPr lang="ru-RU" sz="3200" dirty="0" smtClean="0"/>
              <a:t>» ЖШС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err="1" smtClean="0"/>
              <a:t>қызметкерлері</a:t>
            </a:r>
            <a:r>
              <a:rPr lang="ru-RU" sz="3200" dirty="0" smtClean="0"/>
              <a:t> мен </a:t>
            </a:r>
            <a:r>
              <a:rPr lang="ru-RU" sz="3200" dirty="0" err="1" smtClean="0"/>
              <a:t>лауазымды</a:t>
            </a:r>
            <a:r>
              <a:rPr lang="ru-RU" sz="3200" dirty="0" smtClean="0"/>
              <a:t> </a:t>
            </a:r>
            <a:r>
              <a:rPr lang="ru-RU" sz="3200" dirty="0" err="1" smtClean="0"/>
              <a:t>тұлғаларының</a:t>
            </a:r>
            <a:r>
              <a:rPr lang="ru-RU" sz="3200" dirty="0" smtClean="0"/>
              <a:t> </a:t>
            </a:r>
            <a:r>
              <a:rPr lang="ru-RU" sz="3200" dirty="0" err="1" smtClean="0"/>
              <a:t>мүдделер</a:t>
            </a:r>
            <a:r>
              <a:rPr lang="ru-RU" sz="3200" dirty="0" smtClean="0"/>
              <a:t> </a:t>
            </a:r>
            <a:r>
              <a:rPr lang="ru-RU" sz="3200" dirty="0" err="1" smtClean="0"/>
              <a:t>қақтығысын</a:t>
            </a:r>
            <a:r>
              <a:rPr lang="ru-RU" sz="3200" dirty="0" smtClean="0"/>
              <a:t> </a:t>
            </a:r>
            <a:r>
              <a:rPr lang="ru-RU" sz="3200" dirty="0" err="1" smtClean="0"/>
              <a:t>реттеу</a:t>
            </a:r>
            <a:r>
              <a:rPr lang="ru-RU" sz="3200" dirty="0" smtClean="0"/>
              <a:t> </a:t>
            </a:r>
            <a:r>
              <a:rPr lang="ru-RU" sz="3200" dirty="0" err="1" smtClean="0"/>
              <a:t>саясатынан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4000" b="1" dirty="0" err="1"/>
              <a:t>тезистер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60372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265381"/>
            <a:ext cx="8596668" cy="67425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81656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b="1" dirty="0" smtClean="0">
                <a:solidFill>
                  <a:srgbClr val="FF0000"/>
                </a:solidFill>
              </a:rPr>
              <a:t>Мүдделер қақтығысы –</a:t>
            </a:r>
          </a:p>
          <a:p>
            <a:pPr marL="0" indent="0">
              <a:buNone/>
            </a:pP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</a:rPr>
              <a:t>МЭМ қызметкерінің немесе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</a:rPr>
              <a:t>лауазымды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</a:rPr>
              <a:t>тұлғасының </a:t>
            </a:r>
            <a:r>
              <a:rPr lang="kk-KZ" sz="2400" b="1" i="1" dirty="0">
                <a:solidFill>
                  <a:schemeClr val="accent1">
                    <a:lumMod val="75000"/>
                  </a:schemeClr>
                </a:solidFill>
              </a:rPr>
              <a:t>жеке пайдасы немесе қызметі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</a:rPr>
              <a:t>МЭМ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</a:rPr>
              <a:t>мүдделеріне қайшы келетін немесе олармен әлеуетті </a:t>
            </a:r>
            <a:r>
              <a:rPr lang="kk-KZ" sz="2400" dirty="0">
                <a:solidFill>
                  <a:srgbClr val="FF0000"/>
                </a:solidFill>
              </a:rPr>
              <a:t>қайшы келуі мүмкін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</a:rPr>
              <a:t>кез келген жағдайлар немесе осылайша олардың өз лауазымдық міндеттерін тиісінше орындамауына және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</a:rPr>
              <a:t>МЭМ-ге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</a:rPr>
              <a:t>қатысты мәселелер бойынша шешімдердің объективтілігіне </a:t>
            </a:r>
            <a:r>
              <a:rPr lang="kk-KZ" sz="2400" dirty="0">
                <a:solidFill>
                  <a:srgbClr val="FF0000"/>
                </a:solidFill>
              </a:rPr>
              <a:t>әкеп соғуы мүмкін мән-жайлар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sz="2400" dirty="0"/>
              <a:t> 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27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30867"/>
            <a:ext cx="8596668" cy="4610495"/>
          </a:xfrm>
        </p:spPr>
        <p:txBody>
          <a:bodyPr>
            <a:normAutofit fontScale="92500" lnSpcReduction="10000"/>
          </a:bodyPr>
          <a:lstStyle/>
          <a:p>
            <a:r>
              <a:rPr lang="kk-KZ" sz="2400" dirty="0" smtClean="0">
                <a:solidFill>
                  <a:srgbClr val="7030A0"/>
                </a:solidFill>
              </a:rPr>
              <a:t>Осы </a:t>
            </a:r>
            <a:r>
              <a:rPr lang="kk-KZ" sz="2400" dirty="0">
                <a:solidFill>
                  <a:srgbClr val="7030A0"/>
                </a:solidFill>
              </a:rPr>
              <a:t>Саясат талаптарының сақталуы үшін </a:t>
            </a:r>
            <a:r>
              <a:rPr lang="kk-KZ" sz="2400" dirty="0">
                <a:solidFill>
                  <a:srgbClr val="FF0000"/>
                </a:solidFill>
              </a:rPr>
              <a:t>жауапкершілік </a:t>
            </a:r>
            <a:r>
              <a:rPr lang="kk-KZ" sz="2400" dirty="0">
                <a:solidFill>
                  <a:srgbClr val="7030A0"/>
                </a:solidFill>
              </a:rPr>
              <a:t>атқаратын лауазымына қарамастан </a:t>
            </a:r>
            <a:r>
              <a:rPr lang="kk-KZ" sz="2400" dirty="0">
                <a:solidFill>
                  <a:srgbClr val="FF0000"/>
                </a:solidFill>
              </a:rPr>
              <a:t>әрбір қызметкерге </a:t>
            </a:r>
            <a:r>
              <a:rPr lang="kk-KZ" sz="2400" dirty="0">
                <a:solidFill>
                  <a:srgbClr val="7030A0"/>
                </a:solidFill>
              </a:rPr>
              <a:t>және әрбір лауазымды тұлғаға жүктеледі.</a:t>
            </a:r>
            <a:endParaRPr lang="ru-RU" sz="2400" dirty="0">
              <a:solidFill>
                <a:srgbClr val="7030A0"/>
              </a:solidFill>
            </a:endParaRPr>
          </a:p>
          <a:p>
            <a:r>
              <a:rPr lang="kk-KZ" sz="2400" dirty="0" smtClean="0">
                <a:solidFill>
                  <a:srgbClr val="7030A0"/>
                </a:solidFill>
              </a:rPr>
              <a:t>Қызметкерлер </a:t>
            </a:r>
            <a:r>
              <a:rPr lang="kk-KZ" sz="2400" dirty="0">
                <a:solidFill>
                  <a:srgbClr val="7030A0"/>
                </a:solidFill>
              </a:rPr>
              <a:t>мен лауазымды тұлғалар </a:t>
            </a:r>
            <a:r>
              <a:rPr lang="kk-KZ" sz="2400" dirty="0" smtClean="0">
                <a:solidFill>
                  <a:srgbClr val="7030A0"/>
                </a:solidFill>
              </a:rPr>
              <a:t>МЭМ </a:t>
            </a:r>
            <a:r>
              <a:rPr lang="kk-KZ" sz="2400" dirty="0">
                <a:solidFill>
                  <a:srgbClr val="7030A0"/>
                </a:solidFill>
              </a:rPr>
              <a:t>мүдделерімен бірге </a:t>
            </a:r>
            <a:r>
              <a:rPr lang="kk-KZ" sz="2400" dirty="0" smtClean="0">
                <a:solidFill>
                  <a:srgbClr val="7030A0"/>
                </a:solidFill>
              </a:rPr>
              <a:t>өзінің </a:t>
            </a:r>
            <a:r>
              <a:rPr lang="kk-KZ" sz="2400" dirty="0">
                <a:solidFill>
                  <a:srgbClr val="7030A0"/>
                </a:solidFill>
              </a:rPr>
              <a:t>жеке мүдделерінің қақтығысын </a:t>
            </a:r>
            <a:r>
              <a:rPr lang="kk-KZ" sz="2400" dirty="0">
                <a:solidFill>
                  <a:srgbClr val="FF0000"/>
                </a:solidFill>
              </a:rPr>
              <a:t>уақтылы анықтауға</a:t>
            </a:r>
            <a:r>
              <a:rPr lang="kk-KZ" sz="2400" dirty="0">
                <a:solidFill>
                  <a:srgbClr val="7030A0"/>
                </a:solidFill>
              </a:rPr>
              <a:t>, мүдделер қақтығысын уақтылы декларациялауға, сондай-ақ нақты немесе әлеуетті мүдделер қақтығысын реттеуге белсенді қатысқаны үшін жеке жауаптылықта болады.</a:t>
            </a:r>
            <a:endParaRPr lang="ru-RU" sz="2400" dirty="0">
              <a:solidFill>
                <a:srgbClr val="7030A0"/>
              </a:solidFill>
            </a:endParaRPr>
          </a:p>
          <a:p>
            <a:r>
              <a:rPr lang="kk-KZ" sz="2400" dirty="0" smtClean="0">
                <a:solidFill>
                  <a:srgbClr val="7030A0"/>
                </a:solidFill>
              </a:rPr>
              <a:t>Қызметкерлер </a:t>
            </a:r>
            <a:r>
              <a:rPr lang="kk-KZ" sz="2400" dirty="0">
                <a:solidFill>
                  <a:srgbClr val="7030A0"/>
                </a:solidFill>
              </a:rPr>
              <a:t>мен лауазымды тұлғалар лауазымға тағайындалуына немесе одан әрі онда болуына байланысты туындайтын мүдделер қақтығысын барынша </a:t>
            </a:r>
            <a:r>
              <a:rPr lang="kk-KZ" sz="2400" dirty="0">
                <a:solidFill>
                  <a:srgbClr val="FF0000"/>
                </a:solidFill>
              </a:rPr>
              <a:t>болдырмайтындай етіп </a:t>
            </a:r>
            <a:r>
              <a:rPr lang="kk-KZ" sz="2400" dirty="0">
                <a:solidFill>
                  <a:srgbClr val="7030A0"/>
                </a:solidFill>
              </a:rPr>
              <a:t>өздерінің жеке мүдделеріне байланысты мәселелерді шешу </a:t>
            </a:r>
            <a:r>
              <a:rPr lang="kk-KZ" sz="2400" dirty="0">
                <a:solidFill>
                  <a:srgbClr val="FF0000"/>
                </a:solidFill>
              </a:rPr>
              <a:t>үшін толық жауапты</a:t>
            </a:r>
            <a:r>
              <a:rPr lang="kk-KZ" sz="2400" dirty="0">
                <a:solidFill>
                  <a:srgbClr val="7030A0"/>
                </a:solidFill>
              </a:rPr>
              <a:t> болады.</a:t>
            </a:r>
            <a:endParaRPr lang="ru-RU" sz="2400" dirty="0">
              <a:solidFill>
                <a:srgbClr val="7030A0"/>
              </a:solidFill>
            </a:endParaRP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21769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/>
              <a:t/>
            </a:r>
            <a:br>
              <a:rPr lang="ru-RU" sz="2800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999068"/>
            <a:ext cx="8596668" cy="44665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k-KZ" sz="2800" dirty="0"/>
              <a:t> </a:t>
            </a:r>
            <a:endParaRPr lang="ru-RU" sz="2800" dirty="0"/>
          </a:p>
          <a:p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</a:rPr>
              <a:t>Мүдделер </a:t>
            </a: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</a:rPr>
              <a:t>қақтығысына мынадай жағдайлар жатуы мүмкін:</a:t>
            </a:r>
            <a:endParaRPr lang="ru-RU" sz="28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k-KZ" b="1" dirty="0" smtClean="0">
                <a:solidFill>
                  <a:schemeClr val="accent5">
                    <a:lumMod val="75000"/>
                  </a:schemeClr>
                </a:solidFill>
              </a:rPr>
              <a:t>МЭМ </a:t>
            </a:r>
            <a:r>
              <a:rPr lang="kk-KZ" b="1" dirty="0">
                <a:solidFill>
                  <a:schemeClr val="accent5">
                    <a:lumMod val="75000"/>
                  </a:schemeClr>
                </a:solidFill>
              </a:rPr>
              <a:t>қызметкердің және лауазымды тұлғаның функцияларын орындау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•	жұмысқа қабылдау немесе Қызметкердің лауазымдық міндеттерін 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өзгерту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, соның  нәтижесінде Қызметкер мен </a:t>
            </a:r>
            <a:r>
              <a:rPr lang="kk-KZ" dirty="0">
                <a:solidFill>
                  <a:srgbClr val="FF0000"/>
                </a:solidFill>
              </a:rPr>
              <a:t>оның </a:t>
            </a:r>
            <a:r>
              <a:rPr lang="kk-KZ" dirty="0" smtClean="0">
                <a:solidFill>
                  <a:srgbClr val="FF0000"/>
                </a:solidFill>
              </a:rPr>
              <a:t>жақын </a:t>
            </a:r>
            <a:r>
              <a:rPr lang="kk-KZ" dirty="0">
                <a:solidFill>
                  <a:srgbClr val="FF0000"/>
                </a:solidFill>
              </a:rPr>
              <a:t>туысы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, ерлі-зайыптылар, 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жекжаттар </a:t>
            </a:r>
            <a:r>
              <a:rPr lang="kk-KZ" dirty="0" smtClean="0">
                <a:solidFill>
                  <a:srgbClr val="FF0000"/>
                </a:solidFill>
              </a:rPr>
              <a:t>тікелей </a:t>
            </a:r>
            <a:r>
              <a:rPr lang="kk-KZ" dirty="0">
                <a:solidFill>
                  <a:srgbClr val="FF0000"/>
                </a:solidFill>
              </a:rPr>
              <a:t>бағынысты 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және 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жақын 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туысының, жұбайының, 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жекжаттарына 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қатысты кез келген кадрлық шешімдерді (жалақыны өзгерту, сыйлықақылар тағайындау, белгілі бір функционалды тағайындау, қызметі бойынша жоғарылату 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туралы 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шешім қабылдау және т.б. қоса алғанда) қабылдайтын болады;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•	лауазымды тұлғаны тағайындау немесе сайлау, соның нәтижесінде лауазымды тұлға жақын туысына, жұбайына, жекжаттарына қатысты кез келген </a:t>
            </a:r>
            <a:r>
              <a:rPr lang="kk-KZ" dirty="0">
                <a:solidFill>
                  <a:srgbClr val="FF0000"/>
                </a:solidFill>
              </a:rPr>
              <a:t>кадрлық шешімдерді 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қабылдайтын болады; 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•	ҚМГ және оның 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ЕТҰ </a:t>
            </a:r>
            <a:r>
              <a:rPr lang="kk-KZ" dirty="0">
                <a:solidFill>
                  <a:srgbClr val="FF0000"/>
                </a:solidFill>
              </a:rPr>
              <a:t>бір алқалық органында 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ж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ақын </a:t>
            </a:r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туыстарымен, жұбайларымен, жекжаттарымен жұмыс істеу не функцияларды орындау;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999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2688"/>
          </a:xfrm>
        </p:spPr>
        <p:txBody>
          <a:bodyPr>
            <a:normAutofit fontScale="90000"/>
          </a:bodyPr>
          <a:lstStyle/>
          <a:p>
            <a:r>
              <a:rPr lang="ru-RU" sz="2700" dirty="0" err="1" smtClean="0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700" dirty="0" err="1">
                <a:solidFill>
                  <a:schemeClr val="accent1">
                    <a:lumMod val="75000"/>
                  </a:schemeClr>
                </a:solidFill>
              </a:rPr>
              <a:t>қақтығысы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700" dirty="0" err="1">
                <a:solidFill>
                  <a:schemeClr val="accent1">
                    <a:lumMod val="75000"/>
                  </a:schemeClr>
                </a:solidFill>
              </a:rPr>
              <a:t>жағдайларын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жария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етудің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700" dirty="0" err="1">
                <a:solidFill>
                  <a:schemeClr val="accent1">
                    <a:lumMod val="75000"/>
                  </a:schemeClr>
                </a:solidFill>
              </a:rPr>
              <a:t>декларациялаудың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ru-RU" sz="2700" dirty="0" err="1">
                <a:solidFill>
                  <a:schemeClr val="accent1">
                    <a:lumMod val="75000"/>
                  </a:schemeClr>
                </a:solidFill>
              </a:rPr>
              <a:t>мынадай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700" dirty="0" err="1">
                <a:solidFill>
                  <a:schemeClr val="accent1">
                    <a:lumMod val="75000"/>
                  </a:schemeClr>
                </a:solidFill>
              </a:rPr>
              <a:t>тәртібі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700" dirty="0" err="1">
                <a:solidFill>
                  <a:schemeClr val="accent1">
                    <a:lumMod val="75000"/>
                  </a:schemeClr>
                </a:solidFill>
              </a:rPr>
              <a:t>белгіленеді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br>
              <a:rPr lang="ru-RU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5649"/>
            <a:ext cx="8596668" cy="4285714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а)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жұмысқа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қабылдау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лауазымға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тағайындау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кезінде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қызметкерлердің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және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немесе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лауазымды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тұлғалардың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бастапқы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ашуы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(2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Қосымшаның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нысаны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бойынша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өтінішті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толтыру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(б)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Қызметкерді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rgbClr val="FF0000"/>
                </a:solidFill>
              </a:rPr>
              <a:t>жаңа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err="1">
                <a:solidFill>
                  <a:srgbClr val="FF0000"/>
                </a:solidFill>
              </a:rPr>
              <a:t>лауазымға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тағайындау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және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кірісу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кезінде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мүмкін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болатын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туралы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мәліметтерді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ашу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туындаған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жағдайда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4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Қосымшаның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нысаны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бойынша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немесе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болмаған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жағдайда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3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Қосымшаның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нысаны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бойынша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өтінішті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толтыру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(в)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Қызметкерлер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мен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лауазымды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тұлғалардың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қақтығысының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болуы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болмауы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туралы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нысанды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u="sng" dirty="0" err="1">
                <a:solidFill>
                  <a:srgbClr val="FF0000"/>
                </a:solidFill>
              </a:rPr>
              <a:t>жыл</a:t>
            </a:r>
            <a:r>
              <a:rPr lang="ru-RU" sz="1600" b="1" u="sng" dirty="0">
                <a:solidFill>
                  <a:srgbClr val="FF0000"/>
                </a:solidFill>
              </a:rPr>
              <a:t> </a:t>
            </a:r>
            <a:r>
              <a:rPr lang="ru-RU" sz="1600" b="1" u="sng" dirty="0" err="1">
                <a:solidFill>
                  <a:srgbClr val="FF0000"/>
                </a:solidFill>
              </a:rPr>
              <a:t>сайын</a:t>
            </a:r>
            <a:r>
              <a:rPr lang="ru-RU" sz="1600" b="1" u="sng" dirty="0">
                <a:solidFill>
                  <a:srgbClr val="FF0000"/>
                </a:solidFill>
              </a:rPr>
              <a:t> </a:t>
            </a:r>
            <a:r>
              <a:rPr lang="ru-RU" sz="1600" b="1" u="sng" dirty="0" err="1">
                <a:solidFill>
                  <a:srgbClr val="FF0000"/>
                </a:solidFill>
              </a:rPr>
              <a:t>толтыруы</a:t>
            </a:r>
            <a:r>
              <a:rPr lang="ru-RU" sz="1600" b="1" u="sng" dirty="0">
                <a:solidFill>
                  <a:srgbClr val="FF0000"/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туындаған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жағдайда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4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Қосымшаның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нысаны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бойынша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немесе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болмаған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жағдайда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3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Қосымшаның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нысаны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бойынша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өтінішті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толтыру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(г)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Жаңа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нақты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немесе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әлеуетті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тудыратын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жағдайлардың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туындауына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қарай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немесе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мән-жайлар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өзгерген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кезде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мүдделер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қақтығысы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туралы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мәліметтерді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бір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рет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жария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ету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(4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Қ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осымшаның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нысанына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сәйкес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kk-KZ" sz="1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76577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</TotalTime>
  <Words>266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Аспект</vt:lpstr>
      <vt:lpstr>  «МаңғыстауЭнергоМұнай» ЖШС қызметкерлері мен лауазымды тұлғаларының мүдделер қақтығысын реттеу саясатынан тезистер</vt:lpstr>
      <vt:lpstr> </vt:lpstr>
      <vt:lpstr>Презентация PowerPoint</vt:lpstr>
      <vt:lpstr> </vt:lpstr>
      <vt:lpstr>Мүдделер қақтығысы жағдайларын жария етудің (декларациялаудың) мынадай тәртібі белгіленеді: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Тезисы  из «Политики в области противодействия коррупции» ТОО «Мангистауэнергомунай»</dc:title>
  <dc:creator>Ахбелов Беккожа</dc:creator>
  <cp:lastModifiedBy>Мендибай Балгожаев</cp:lastModifiedBy>
  <cp:revision>38</cp:revision>
  <dcterms:created xsi:type="dcterms:W3CDTF">2022-07-26T06:10:34Z</dcterms:created>
  <dcterms:modified xsi:type="dcterms:W3CDTF">2025-06-10T12:59:06Z</dcterms:modified>
</cp:coreProperties>
</file>