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0"/>
  </p:notesMasterIdLst>
  <p:sldIdLst>
    <p:sldId id="299" r:id="rId2"/>
    <p:sldId id="287" r:id="rId3"/>
    <p:sldId id="311" r:id="rId4"/>
    <p:sldId id="302" r:id="rId5"/>
    <p:sldId id="303" r:id="rId6"/>
    <p:sldId id="304" r:id="rId7"/>
    <p:sldId id="306" r:id="rId8"/>
    <p:sldId id="308" r:id="rId9"/>
    <p:sldId id="305" r:id="rId10"/>
    <p:sldId id="307" r:id="rId11"/>
    <p:sldId id="312" r:id="rId12"/>
    <p:sldId id="315" r:id="rId13"/>
    <p:sldId id="317" r:id="rId14"/>
    <p:sldId id="313" r:id="rId15"/>
    <p:sldId id="309" r:id="rId16"/>
    <p:sldId id="310" r:id="rId17"/>
    <p:sldId id="318" r:id="rId18"/>
    <p:sldId id="300" r:id="rId19"/>
  </p:sldIdLst>
  <p:sldSz cx="10680700" cy="7556500"/>
  <p:notesSz cx="10680700" cy="75565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AB6"/>
    <a:srgbClr val="0772BA"/>
    <a:srgbClr val="1D8ACB"/>
    <a:srgbClr val="1AA1DB"/>
    <a:srgbClr val="0677BD"/>
    <a:srgbClr val="0971B4"/>
    <a:srgbClr val="0B69A9"/>
    <a:srgbClr val="26579A"/>
    <a:srgbClr val="3978BD"/>
    <a:srgbClr val="3D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07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C964-C339-42B2-A65E-C9E3ACEF360A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36950" y="944563"/>
            <a:ext cx="36068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8388" y="3636963"/>
            <a:ext cx="8543925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49963" y="71770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27FB8-7CE0-4003-8686-BCF9AC8E1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3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F7D76-0110-4A13-B0B5-0808E414BD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6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5088" y="1236678"/>
            <a:ext cx="8010525" cy="2630781"/>
          </a:xfrm>
        </p:spPr>
        <p:txBody>
          <a:bodyPr anchor="b"/>
          <a:lstStyle>
            <a:lvl1pPr algn="ctr">
              <a:defRPr sz="525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088" y="3968912"/>
            <a:ext cx="8010525" cy="1824404"/>
          </a:xfrm>
        </p:spPr>
        <p:txBody>
          <a:bodyPr/>
          <a:lstStyle>
            <a:lvl1pPr marL="0" indent="0" algn="ctr">
              <a:buNone/>
              <a:defRPr sz="2102"/>
            </a:lvl1pPr>
            <a:lvl2pPr marL="400507" indent="0" algn="ctr">
              <a:buNone/>
              <a:defRPr sz="1752"/>
            </a:lvl2pPr>
            <a:lvl3pPr marL="801014" indent="0" algn="ctr">
              <a:buNone/>
              <a:defRPr sz="1577"/>
            </a:lvl3pPr>
            <a:lvl4pPr marL="1201522" indent="0" algn="ctr">
              <a:buNone/>
              <a:defRPr sz="1402"/>
            </a:lvl4pPr>
            <a:lvl5pPr marL="1602029" indent="0" algn="ctr">
              <a:buNone/>
              <a:defRPr sz="1402"/>
            </a:lvl5pPr>
            <a:lvl6pPr marL="2002536" indent="0" algn="ctr">
              <a:buNone/>
              <a:defRPr sz="1402"/>
            </a:lvl6pPr>
            <a:lvl7pPr marL="2403043" indent="0" algn="ctr">
              <a:buNone/>
              <a:defRPr sz="1402"/>
            </a:lvl7pPr>
            <a:lvl8pPr marL="2803550" indent="0" algn="ctr">
              <a:buNone/>
              <a:defRPr sz="1402"/>
            </a:lvl8pPr>
            <a:lvl9pPr marL="3204058" indent="0" algn="ctr">
              <a:buNone/>
              <a:defRPr sz="140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7375-53E7-41C0-8C0A-57D6D5E48766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9B20-22B2-4480-A1CE-224A18444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3376" y="402314"/>
            <a:ext cx="2303026" cy="64037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4298" y="402314"/>
            <a:ext cx="6775569" cy="64037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5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83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9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735" y="1883878"/>
            <a:ext cx="9212104" cy="3143294"/>
          </a:xfrm>
        </p:spPr>
        <p:txBody>
          <a:bodyPr anchor="b"/>
          <a:lstStyle>
            <a:lvl1pPr>
              <a:defRPr sz="525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8735" y="5056909"/>
            <a:ext cx="9212104" cy="1652984"/>
          </a:xfrm>
        </p:spPr>
        <p:txBody>
          <a:bodyPr/>
          <a:lstStyle>
            <a:lvl1pPr marL="0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1pPr>
            <a:lvl2pPr marL="40050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0101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3pPr>
            <a:lvl4pPr marL="1201522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602029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002536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403043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280355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20405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4298" y="2011568"/>
            <a:ext cx="4539298" cy="47945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7104" y="2011568"/>
            <a:ext cx="4539298" cy="47945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0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89" y="402314"/>
            <a:ext cx="9212104" cy="14605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690" y="1852393"/>
            <a:ext cx="4518436" cy="907829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5690" y="2760222"/>
            <a:ext cx="4518436" cy="40598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07104" y="1852393"/>
            <a:ext cx="4540689" cy="907829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07104" y="2760222"/>
            <a:ext cx="4540689" cy="40598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0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4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90" y="503767"/>
            <a:ext cx="3444803" cy="1763183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689" y="1087996"/>
            <a:ext cx="5407104" cy="5370013"/>
          </a:xfrm>
        </p:spPr>
        <p:txBody>
          <a:bodyPr/>
          <a:lstStyle>
            <a:lvl1pPr>
              <a:defRPr sz="2803"/>
            </a:lvl1pPr>
            <a:lvl2pPr>
              <a:defRPr sz="2453"/>
            </a:lvl2pPr>
            <a:lvl3pPr>
              <a:defRPr sz="2102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5690" y="2266950"/>
            <a:ext cx="3444803" cy="4199805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90" y="503767"/>
            <a:ext cx="3444803" cy="1763183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0689" y="1087996"/>
            <a:ext cx="5407104" cy="5370013"/>
          </a:xfrm>
        </p:spPr>
        <p:txBody>
          <a:bodyPr/>
          <a:lstStyle>
            <a:lvl1pPr marL="0" indent="0">
              <a:buNone/>
              <a:defRPr sz="2803"/>
            </a:lvl1pPr>
            <a:lvl2pPr marL="400507" indent="0">
              <a:buNone/>
              <a:defRPr sz="2453"/>
            </a:lvl2pPr>
            <a:lvl3pPr marL="801014" indent="0">
              <a:buNone/>
              <a:defRPr sz="2102"/>
            </a:lvl3pPr>
            <a:lvl4pPr marL="1201522" indent="0">
              <a:buNone/>
              <a:defRPr sz="1752"/>
            </a:lvl4pPr>
            <a:lvl5pPr marL="1602029" indent="0">
              <a:buNone/>
              <a:defRPr sz="1752"/>
            </a:lvl5pPr>
            <a:lvl6pPr marL="2002536" indent="0">
              <a:buNone/>
              <a:defRPr sz="1752"/>
            </a:lvl6pPr>
            <a:lvl7pPr marL="2403043" indent="0">
              <a:buNone/>
              <a:defRPr sz="1752"/>
            </a:lvl7pPr>
            <a:lvl8pPr marL="2803550" indent="0">
              <a:buNone/>
              <a:defRPr sz="1752"/>
            </a:lvl8pPr>
            <a:lvl9pPr marL="3204058" indent="0">
              <a:buNone/>
              <a:defRPr sz="175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5690" y="2266950"/>
            <a:ext cx="3444803" cy="4199805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8" y="402314"/>
            <a:ext cx="9212104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298" y="2011568"/>
            <a:ext cx="9212104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4298" y="7003756"/>
            <a:ext cx="240315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37982" y="7003756"/>
            <a:ext cx="3604736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3244" y="7003756"/>
            <a:ext cx="240315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0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801014" rtl="0" eaLnBrk="1" latinLnBrk="0" hangingPunct="1">
        <a:lnSpc>
          <a:spcPct val="90000"/>
        </a:lnSpc>
        <a:spcBef>
          <a:spcPct val="0"/>
        </a:spcBef>
        <a:buNone/>
        <a:defRPr sz="38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254" indent="-200254" algn="l" defTabSz="801014" rtl="0" eaLnBrk="1" latinLnBrk="0" hangingPunct="1">
        <a:lnSpc>
          <a:spcPct val="90000"/>
        </a:lnSpc>
        <a:spcBef>
          <a:spcPts val="876"/>
        </a:spcBef>
        <a:buFont typeface="Arial" panose="020B0604020202020204" pitchFamily="34" charset="0"/>
        <a:buChar char="•"/>
        <a:defRPr sz="2453" kern="1200">
          <a:solidFill>
            <a:schemeClr val="tx1"/>
          </a:solidFill>
          <a:latin typeface="+mn-lt"/>
          <a:ea typeface="+mn-ea"/>
          <a:cs typeface="+mn-cs"/>
        </a:defRPr>
      </a:lvl1pPr>
      <a:lvl2pPr marL="60076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2pPr>
      <a:lvl3pPr marL="1001268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401775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802282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202790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603297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3003804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40431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1pPr>
      <a:lvl2pPr marL="400507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801014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3pPr>
      <a:lvl4pPr marL="1201522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602029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002536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403043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280355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204058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.khamitov@mmg.kz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u.wikipedia.org/wiki/%D0%9E%D0%BA%D1%81%D1%84%D0%BE%D1%80%D0%B4%D1%81%D0%BA%D0%B8%D0%B9_%D1%81%D0%BB%D0%BE%D0%B2%D0%B0%D1%80%D1%8C_%D0%B0%D0%BD%D0%B3%D0%BB%D0%B8%D0%B9%D1%81%D0%BA%D0%BE%D0%B3%D0%BE_%D1%8F%D0%B7%D1%8B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12482" y="6673850"/>
            <a:ext cx="7556500" cy="342604"/>
          </a:xfrm>
        </p:spPr>
        <p:txBody>
          <a:bodyPr>
            <a:normAutofit/>
          </a:bodyPr>
          <a:lstStyle/>
          <a:p>
            <a:r>
              <a:rPr lang="kk-KZ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АКТАУ, </a:t>
            </a: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2025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9952" y="3397250"/>
            <a:ext cx="7041559" cy="2411801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КОМПЛАЕНС, ПРОСТЫМ ЯЗЫКОМ</a:t>
            </a:r>
          </a:p>
          <a:p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7350" y="80645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7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32637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78350" y="73596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158750" y="2589531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82550" y="1111250"/>
            <a:ext cx="3260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Основные элементы  антикоррупционного комплаенса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66CEE8C-CC1C-4795-AEE4-037BFEF6908B}"/>
              </a:ext>
            </a:extLst>
          </p:cNvPr>
          <p:cNvSpPr txBox="1">
            <a:spLocks/>
          </p:cNvSpPr>
          <p:nvPr/>
        </p:nvSpPr>
        <p:spPr>
          <a:xfrm>
            <a:off x="3587750" y="501650"/>
            <a:ext cx="6908800" cy="7010400"/>
          </a:xfrm>
          <a:prstGeom prst="rect">
            <a:avLst/>
          </a:prstGeom>
        </p:spPr>
        <p:txBody>
          <a:bodyPr>
            <a:no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Выявление, анализ и оценка коррупционных рисков;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исполнения антикоррупционной комплаенс-программы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кодекса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этики сотрудников организации;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благонадежности третьих лиц,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партнёров, контрагентов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поставщиков;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Урегулирование конфликта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интересов;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информирования, включая горячую линию, о нарушениях кодекса этики и антикоррупционных ограничений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дисциплинарных наказаний за нарушение комплаенс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тренингов по противодействию коррупции для руководства и сотрудников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pic>
        <p:nvPicPr>
          <p:cNvPr id="20" name="Picture 2" descr="Ответственность руководителей и персонала. Статья. Все Тренинги .ру">
            <a:extLst>
              <a:ext uri="{FF2B5EF4-FFF2-40B4-BE49-F238E27FC236}">
                <a16:creationId xmlns:a16="http://schemas.microsoft.com/office/drawing/2014/main" id="{7A43FA2C-85F3-4C7E-B36F-DA89FC118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3" b="3"/>
          <a:stretch/>
        </p:blipFill>
        <p:spPr bwMode="auto">
          <a:xfrm>
            <a:off x="158750" y="294005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32637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78350" y="73596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158750" y="2589531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82550" y="1111250"/>
            <a:ext cx="2998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ЭТИЧЕСКОЕ ПОВЕДЕНИЕ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A97D028-685A-44F8-BA68-AEFE465DB32A}"/>
              </a:ext>
            </a:extLst>
          </p:cNvPr>
          <p:cNvSpPr txBox="1">
            <a:spLocks/>
          </p:cNvSpPr>
          <p:nvPr/>
        </p:nvSpPr>
        <p:spPr>
          <a:xfrm>
            <a:off x="3511550" y="273050"/>
            <a:ext cx="6934200" cy="6826329"/>
          </a:xfrm>
          <a:prstGeom prst="rect">
            <a:avLst/>
          </a:prstGeom>
        </p:spPr>
        <p:txBody>
          <a:bodyPr anchor="t">
            <a:no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общении с клиентами, коллегами и другими заинтересованными сторонами следует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Излагать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мысли в корректной и убедительной форме;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Выслушивать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собеседника внимательно, не перебивая говорящего,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Проявлять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уважение к собеседнику;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Давать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исчерпывающие консультации и информировать клиентов о возможных рисках;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Относиться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почтительно к людям старшего возраста, ветеранам, инвалидам, оказывать им необходимую помощь.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вне организации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компании должны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стараться не допускать случаев безнравственного поведения, оскорбления человеческого достоинства, нарушения законодательства, посягательства на порядок и безопасность окружающих. </a:t>
            </a: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индивидуума может оказывать влияние на восприятие организационной культуры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компании.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в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коллективе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стремиться при исполнении своих обязанностей следовать следующим правилам: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Пресекать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принимать меры по недопущению нарушения норм этики со стороны своих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коллег;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Воздерживаться от обсуждения личных и профессиональных качеств коллег, порочащих их честь и достоинство в коллективе;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допускать действий (бездействия), препятствующих выполнению коллегами их обязанностей.</a:t>
            </a:r>
          </a:p>
          <a:p>
            <a:pPr marL="0" indent="0" algn="just">
              <a:buNone/>
            </a:pPr>
            <a:r>
              <a:rPr lang="kk-KZ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составной частью отношений внутри коллектива являются взаимоотношения в системе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«руководитель  –  подчиненный</a:t>
            </a:r>
            <a:r>
              <a:rPr lang="kk-KZ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Правомерное использование вверенных ресурсов 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компании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стремиться к обеспечению сохранности активов и бережному отношению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материально-технически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имущество, транспорт, оборудование, канцелярские принадлежности и т.д.), вверенных им для выполнения своих обязанностей.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Что лучше: коллектив или команда?">
            <a:extLst>
              <a:ext uri="{FF2B5EF4-FFF2-40B4-BE49-F238E27FC236}">
                <a16:creationId xmlns:a16="http://schemas.microsoft.com/office/drawing/2014/main" id="{FD41EB02-06FC-4D8C-A5E6-3A010140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57" y="3134298"/>
            <a:ext cx="2898254" cy="12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184150" y="4974747"/>
            <a:ext cx="2998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ОСНОВНЫЕ ПРИНЦИПЫ</a:t>
            </a:r>
            <a:endParaRPr lang="ru-RU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32637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46600" y="71310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566397" y="501650"/>
            <a:ext cx="2998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ПУБЛИЧНОЕ ВЫСТУПЛЕНИ И ОТНШЕНИЕ СО СМИ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 descr="Тренинг презентации “Навыки публичного выступления” | Технология тренинга">
            <a:extLst>
              <a:ext uri="{FF2B5EF4-FFF2-40B4-BE49-F238E27FC236}">
                <a16:creationId xmlns:a16="http://schemas.microsoft.com/office/drawing/2014/main" id="{0F65B159-6C57-4213-891A-7573C0F76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2403"/>
          <a:stretch/>
        </p:blipFill>
        <p:spPr bwMode="auto">
          <a:xfrm>
            <a:off x="634071" y="2025650"/>
            <a:ext cx="6108347" cy="43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89730" y="774303"/>
            <a:ext cx="6190967" cy="6007894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7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AED1FE5B-A257-4747-8673-98F90DA157EB}"/>
              </a:ext>
            </a:extLst>
          </p:cNvPr>
          <p:cNvSpPr txBox="1">
            <a:spLocks/>
          </p:cNvSpPr>
          <p:nvPr/>
        </p:nvSpPr>
        <p:spPr>
          <a:xfrm>
            <a:off x="6953684" y="1986442"/>
            <a:ext cx="3528447" cy="392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Сотрудникам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следует публично выражать свое мнение от имени организации, если оно: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основным направлениям политики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раскрывает информацию, которая относится к корпоративной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тайне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неэтичные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высказывания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AED1FE5B-A257-4747-8673-98F90DA157EB}"/>
              </a:ext>
            </a:extLst>
          </p:cNvPr>
          <p:cNvSpPr txBox="1">
            <a:spLocks/>
          </p:cNvSpPr>
          <p:nvPr/>
        </p:nvSpPr>
        <p:spPr>
          <a:xfrm>
            <a:off x="3429919" y="535467"/>
            <a:ext cx="6886531" cy="141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Совещания, презентации, брифинги, конференции, доведение до подчиненных новой информации, доклад или отчет – все это можно объединить в одно понятие – ИНСТРУМЕНТЫ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БИЗНЕС-КОММУНИКАЦИИ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132653" y="6851686"/>
            <a:ext cx="2998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ОСНОВНЫЕ ПРИНЦИПЫ</a:t>
            </a:r>
            <a:endParaRPr lang="ru-RU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32637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78350" y="72834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358631" y="391754"/>
            <a:ext cx="2998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ЭТИКА РУКОВОДИТЕЛЯ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73B4A8AE-BBAE-4CF3-90CE-A7CDEB0C25EA}"/>
              </a:ext>
            </a:extLst>
          </p:cNvPr>
          <p:cNvSpPr txBox="1">
            <a:spLocks/>
          </p:cNvSpPr>
          <p:nvPr/>
        </p:nvSpPr>
        <p:spPr>
          <a:xfrm>
            <a:off x="5797550" y="1822450"/>
            <a:ext cx="4518900" cy="4791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kk-KZ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взаимодействии с подчиненными руководителю следует придерживаться следующих правил</a:t>
            </a:r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проявлять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к работникам, быть внимательным к </a:t>
            </a: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уметь правильно давать указания;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инициативу и творческий подход к </a:t>
            </a: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делу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правила делового </a:t>
            </a: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этикета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меры по профилактике этических нарушений в </a:t>
            </a: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коллективе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pic>
        <p:nvPicPr>
          <p:cNvPr id="10" name="Picture 2" descr="Харизма лидера — что это такое">
            <a:extLst>
              <a:ext uri="{FF2B5EF4-FFF2-40B4-BE49-F238E27FC236}">
                <a16:creationId xmlns:a16="http://schemas.microsoft.com/office/drawing/2014/main" id="{6E45DFEC-609C-4135-9810-656A7BD2D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7918" b="-2"/>
          <a:stretch/>
        </p:blipFill>
        <p:spPr bwMode="auto">
          <a:xfrm>
            <a:off x="615950" y="1797050"/>
            <a:ext cx="4805616" cy="479109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0415" y="196850"/>
            <a:ext cx="6724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этических норм в организациях во многом зависит от авторитета руководителя.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руководитель проводил разъяснительную работу по соблюдению правил этического поведения среди своих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подчиненных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личным поведением подавал пример добропорядочности, честности и беспристрастности.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40312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32637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78350" y="72834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158750" y="2589531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82551" y="111125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КОНФЛИКТ ИНТЕРЕСОВ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F0E7B22-F47C-44F0-8AF4-A56CEC102262}"/>
              </a:ext>
            </a:extLst>
          </p:cNvPr>
          <p:cNvSpPr txBox="1">
            <a:spLocks/>
          </p:cNvSpPr>
          <p:nvPr/>
        </p:nvSpPr>
        <p:spPr>
          <a:xfrm>
            <a:off x="3587750" y="152400"/>
            <a:ext cx="7010400" cy="7131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конфликтом интересов подразумевается ситуация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которой личная выгода работника компании влияет на его профессиональные действия и наносит ущерб интересам компании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«Столкновение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личных интересов и интересов 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компании»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связано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выбором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контрагента, так и приемом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сотрудника среди родственников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и/или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партнеров, предоставление им доступа к корпоративной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тайне и т.п.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виды: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функции работника и должностного лица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работ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близких родственников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политически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значимыми лицами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Трудовая активность и деловая этика 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 в тендерных процедурах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(лоббирование интересов)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должностных полномочий и/или пренебрежение должностными обязанностями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инсайдерской информации в личных целях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Президент Кыргызстана подписал согласованный вариант Закона «О конфликте  интересов» — K-News">
            <a:extLst>
              <a:ext uri="{FF2B5EF4-FFF2-40B4-BE49-F238E27FC236}">
                <a16:creationId xmlns:a16="http://schemas.microsoft.com/office/drawing/2014/main" id="{F2E88CCE-B0A5-4635-8835-B5127E43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4" y="3533953"/>
            <a:ext cx="3139540" cy="15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32637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78350" y="70548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158750" y="2589531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82550" y="1111250"/>
            <a:ext cx="326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Какие бывают основные комплаенс риски?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3950" y="754964"/>
            <a:ext cx="6652500" cy="5957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несоблюдение работниками или органами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(менеджмент)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 нормативных политик и правил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компании,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повлекшее за собой убытки или технические ошибки. Операционные риски могут зависеть от деятельности сотрудников либо наступать при форс-мажорных обстоятельствах.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нарушения законодательства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РК,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приводящие к разбирательствам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государственными контролирующими органами.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Катализатором для них может стать не только человеческий фактор, но и объективные пробелы в правовой системе.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Репутационные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потеря деловой репутации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негативной информации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 или ее работниках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СМИ или других источниках.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могут быть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глобальными и влиять  на работу предприятия, корпоративными, влияющими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акционеров или локальными, сказывающимися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определенном сотруднике или группе лиц 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Поведенческие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мошенничество, отмывание доходов, легализация денег, полученных преступным путем, злоупотребление должностными полномочиями, коррупция, конфликт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Регламентные: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несоблюдение принятых государственных законов, стандартов отрасли, норм корпоративного поведения, требований санкций, правил деятельности на рынке ценных бумаг, политики информационной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т.п.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Гражданско-правовые: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нарушение регламента взаимодействия с клиентами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партнерами, контрагентами 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следствие, потеря их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лояльности и рынков сбыта продукции, финансовые потери и т.д.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омплаенс-риски: виды, управление и контро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366550"/>
            <a:ext cx="3060905" cy="18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1"/>
            <a:ext cx="2673350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273550" y="73596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158750" y="3092450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3045" y="806450"/>
            <a:ext cx="2517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Чем отличается Служба комплаенс от Службы внутреннего аудита и Службы корпоративной безопасности?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5601"/>
              </p:ext>
            </p:extLst>
          </p:nvPr>
        </p:nvGraphicFramePr>
        <p:xfrm>
          <a:off x="2749550" y="501650"/>
          <a:ext cx="7848601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Подчиненность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Функциональность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задачи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Интеграция в бизнес-процесс компании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8010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 корпоративной безопасности</a:t>
                      </a:r>
                    </a:p>
                    <a:p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Правлению Общества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Исполнительный орган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8010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служебных расследований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Выявление, предупреждение и предотвращение, а также пресечение действий, которые могут причинить ущерб предприятию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Интегрированы в процесс ежедневной  деятельности компании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Проведение проверок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уже свершившимся фактам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(прошедшее время)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 внутреннего аудита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Совету директоров Общества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Контрольно-ревизионный</a:t>
                      </a:r>
                      <a:r>
                        <a:rPr lang="ru-RU" sz="10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орган</a:t>
                      </a:r>
                      <a:endParaRPr lang="ru-RU" sz="10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внутреннего аудита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ФХД с целью: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оценки надежности и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эффективности системы внутреннего контроля в компании;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оценки совершенствования процесса корпоративного управления;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оценки рациональности и эффективности использования ресурсов компании и применяемых методов (способов) обеспечения сохранности имущества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010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Не интегрированы в процесс ежедневной  деятельности компании</a:t>
                      </a:r>
                    </a:p>
                    <a:p>
                      <a:pPr marL="0" marR="0" indent="0" algn="l" defTabSz="8010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Проведение проверок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уже свершившимся фактам 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(прошедшее время)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 комплаенс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Совету директоров Общества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010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Контрольно-ревизионный</a:t>
                      </a:r>
                      <a:r>
                        <a:rPr lang="ru-RU" sz="10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орган</a:t>
                      </a:r>
                      <a:endParaRPr lang="ru-RU" sz="10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0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оценки комплаенс рисков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проверки третьих лиц на благонадёжность;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мониторинга коррупционных рисков;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ВАКР;</a:t>
                      </a:r>
                    </a:p>
                    <a:p>
                      <a:pPr marL="171450" marR="0" indent="-171450" algn="l" defTabSz="8010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комплаенс проверок по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вопросам носящим характер коррупционных действий (взятка, превышение служебных полномочий), лоббирования интересов, конфликта интересов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010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Интегрированы в процесс ежедневной  деятельности компании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Выявление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потенциальных комплаенс рисков</a:t>
                      </a:r>
                    </a:p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(будущее время)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Постер филь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5" y="3625850"/>
            <a:ext cx="1901825" cy="26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 конца года «Самрук-Казына» выведет в частную собственность 64 объекта -  Аналитический интернет-журнал Вла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05341"/>
            <a:ext cx="1806659" cy="1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04CDCDD5-193E-47D2-B6D4-D6BE1AF11552}"/>
              </a:ext>
            </a:extLst>
          </p:cNvPr>
          <p:cNvSpPr/>
          <p:nvPr/>
        </p:nvSpPr>
        <p:spPr>
          <a:xfrm>
            <a:off x="0" y="-13239"/>
            <a:ext cx="10680700" cy="514889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63"/>
              </a:spcBef>
            </a:pPr>
            <a:r>
              <a:rPr lang="kk-KZ" sz="2102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КУДА ОБРАЩАТЬСЯ?</a:t>
            </a:r>
            <a:endParaRPr lang="ru-RU" sz="2102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700" y="2178050"/>
            <a:ext cx="6234241" cy="2554545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Вы </a:t>
            </a:r>
            <a:r>
              <a:rPr lang="ru-RU" sz="2000" dirty="0">
                <a:solidFill>
                  <a:srgbClr val="002060"/>
                </a:solidFill>
              </a:rPr>
              <a:t>можете сообщить о любых нарушениях кодекса поведения, в том числе о фактах коррупции, дискриминации, неэтичного поведения и иных нарушениях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9900"/>
                </a:solidFill>
              </a:rPr>
              <a:t>Мы </a:t>
            </a:r>
            <a:r>
              <a:rPr lang="ru-RU" sz="2000" b="1" dirty="0">
                <a:solidFill>
                  <a:srgbClr val="FF9900"/>
                </a:solidFill>
              </a:rPr>
              <a:t>гарантируем!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Конфиденциальность, анонимность и 100% рассмотрение.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41" y="2178050"/>
            <a:ext cx="3959809" cy="2554545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51700" y="5378450"/>
            <a:ext cx="977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</a:rPr>
              <a:t>Комплаенс офицер ТОО 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</a:rPr>
              <a:t>Мангистауэнергомунай» </a:t>
            </a:r>
            <a:endParaRPr lang="kk-K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k-KZ" sz="2000" dirty="0">
                <a:solidFill>
                  <a:schemeClr val="accent5">
                    <a:lumMod val="75000"/>
                  </a:schemeClr>
                </a:solidFill>
              </a:rPr>
              <a:t>Обращайтесь на номер: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8 (7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292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216-177 или </a:t>
            </a:r>
            <a:r>
              <a:rPr lang="kk-KZ" sz="2000" dirty="0">
                <a:solidFill>
                  <a:schemeClr val="accent5">
                    <a:lumMod val="75000"/>
                  </a:schemeClr>
                </a:solidFill>
              </a:rPr>
              <a:t>на эл.почту: </a:t>
            </a:r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kk-KZ" sz="2000" u="sng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balgozhaev@mem.kmg</a:t>
            </a: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.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kz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9350" y="1031298"/>
            <a:ext cx="277614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Горячая линия</a:t>
            </a:r>
          </a:p>
        </p:txBody>
      </p:sp>
    </p:spTree>
    <p:extLst>
      <p:ext uri="{BB962C8B-B14F-4D97-AF65-F5344CB8AC3E}">
        <p14:creationId xmlns:p14="http://schemas.microsoft.com/office/powerpoint/2010/main" val="291841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9953" y="6634568"/>
            <a:ext cx="7556500" cy="342604"/>
          </a:xfrm>
        </p:spPr>
        <p:txBody>
          <a:bodyPr>
            <a:normAutofit/>
          </a:bodyPr>
          <a:lstStyle/>
          <a:p>
            <a:r>
              <a:rPr lang="kk-KZ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АКТАУ, </a:t>
            </a: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2025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7423" y="3092450"/>
            <a:ext cx="7041559" cy="2411801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5950" y="80645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54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33399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730750" y="70548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171438" y="3656331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35E84-1FF8-43C7-B83F-AC2F6CBCA188}"/>
              </a:ext>
            </a:extLst>
          </p:cNvPr>
          <p:cNvSpPr txBox="1"/>
          <p:nvPr/>
        </p:nvSpPr>
        <p:spPr>
          <a:xfrm>
            <a:off x="3399708" y="622300"/>
            <a:ext cx="7185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Комплаенс*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Английский язык"/>
              </a:rPr>
              <a:t>англ.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происходит от глагола 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 соответствовать) — буквально означает (см. в 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Оксфордский словарь английского языка"/>
              </a:rPr>
              <a:t>Оксфордском словаре английского языка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 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действие в соответствии с запросом или указанием; повиновение (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Английский язык"/>
              </a:rPr>
              <a:t>англ.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accordance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command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obedience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«Комплаенс» представляет собой соответствие каким-либо внутренним или внешним требованиям, или нормам.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комплаенсом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подразумевают часть системы управления/контроля в организации, связанная 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комплаенс-рисками — рисками несоответствия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несоблюдения требований законодательства, нормативных документов, правил и стандартов надзорных органов, отраслевых ассоциаций и саморегулируемых организаций, кодексов поведения и так далее.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Комплаенс-риски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конечном итоге могут проявляться в форме применения юридических санкций или санкций регулирующих органов, финансовых или репутационных потерь как результат несоответствия законам, правилам и стандартам в сфере комплаенса.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 из Википедии — свободной энциклопедии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387350" y="766337"/>
            <a:ext cx="313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Что такое комплаенс?</a:t>
            </a:r>
            <a:endParaRPr lang="ru-KZ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50214" y="5368032"/>
            <a:ext cx="307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такое Антикоррупционный комплаенс?</a:t>
            </a:r>
            <a:endParaRPr lang="ru-KZ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9708" y="5368032"/>
            <a:ext cx="7011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мер внутри организации, направленная на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соблюдения соответствующей организацией законодательства в сфере противодействия коррупции и предотвращение совершения коррупционных преступлений сотрудниками организации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72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33399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730750" y="70548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234950" y="2406650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92655" y="1112405"/>
            <a:ext cx="313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Основные направления комплаенс</a:t>
            </a:r>
            <a:endParaRPr lang="ru-KZ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" descr="Новая для России профессия: комплаенс-менеджер | intalent.pro">
            <a:extLst>
              <a:ext uri="{FF2B5EF4-FFF2-40B4-BE49-F238E27FC236}">
                <a16:creationId xmlns:a16="http://schemas.microsoft.com/office/drawing/2014/main" id="{F7B79C54-FFA0-4BAC-BC12-0799C11B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05" y="3578415"/>
            <a:ext cx="3021197" cy="20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50" y="349250"/>
            <a:ext cx="6400800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33399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425950" y="57594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158750" y="2437131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72439" y="1282521"/>
            <a:ext cx="313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Правовые основания антикоррупционного комплаенса?</a:t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KZ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1550" y="1260564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основные блока нормативных актов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Иностранное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законодательство (имеющее экстерриториальный характер).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Международное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законодательство (конвенции, которые ратифицированы Казахстаном).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Законодательство Казахстана, включая законы и подзаконные нормативные акты.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право суд казах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473450"/>
            <a:ext cx="3080665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33399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78350" y="65214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311150" y="3158450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174625" y="1111250"/>
            <a:ext cx="3134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Почему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на казахстанские предприятия распространяются иностранные законы в части комплаенса?</a:t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KZ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94FF2C-381F-48F9-8E8E-8DF09674E7B2}"/>
              </a:ext>
            </a:extLst>
          </p:cNvPr>
          <p:cNvSpPr txBox="1">
            <a:spLocks/>
          </p:cNvSpPr>
          <p:nvPr/>
        </p:nvSpPr>
        <p:spPr>
          <a:xfrm>
            <a:off x="3600905" y="1139056"/>
            <a:ext cx="67818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связи с экстерриториальным (трансграничным) характером законодательных актов в сфере комплаенс, противодействия отмыванию денег и финансированию терроризма (ПОД/ФТ).</a:t>
            </a:r>
          </a:p>
          <a:p>
            <a:pPr marL="0" indent="0" algn="just" defTabSz="91440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Примеры иностранного законодательства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algn="just" defTabSz="914400">
              <a:lnSpc>
                <a:spcPct val="120000"/>
              </a:lnSpc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США «О противодействии коррупции за рубежом» (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Corrupt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Practices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FCPA, 1977).</a:t>
            </a:r>
          </a:p>
          <a:p>
            <a:pPr marL="0" algn="just" defTabSz="914400">
              <a:lnSpc>
                <a:spcPct val="120000"/>
              </a:lnSpc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США «О налогообложении иностранных счетов» (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FATCA), вступивший в силу с 1 января 2013.</a:t>
            </a:r>
          </a:p>
          <a:p>
            <a:pPr marL="0" algn="just" defTabSz="914400">
              <a:lnSpc>
                <a:spcPct val="120000"/>
              </a:lnSpc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Великобритании «О взятках» (UK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Bribery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pic>
        <p:nvPicPr>
          <p:cNvPr id="7170" name="Picture 2" descr="На кого &quot;работает&quot; международное право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25850"/>
            <a:ext cx="3038475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33399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730750" y="62166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317962" y="2178050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174625" y="501650"/>
            <a:ext cx="3134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Каковы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законодательные требования по антикоррупционному комплаенсу?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KZ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4" descr="Закон РК о противодействии коррупции — Купить за 660 тг. — Книга">
            <a:extLst>
              <a:ext uri="{FF2B5EF4-FFF2-40B4-BE49-F238E27FC236}">
                <a16:creationId xmlns:a16="http://schemas.microsoft.com/office/drawing/2014/main" id="{1B54715A-B0D2-486E-ADEB-FDE730CA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82850"/>
            <a:ext cx="2616200" cy="369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03438D-AEC6-4FE2-BDD4-0F223D5F6C13}"/>
              </a:ext>
            </a:extLst>
          </p:cNvPr>
          <p:cNvSpPr/>
          <p:nvPr/>
        </p:nvSpPr>
        <p:spPr>
          <a:xfrm>
            <a:off x="3520944" y="1187450"/>
            <a:ext cx="681773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16: </a:t>
            </a:r>
          </a:p>
          <a:p>
            <a:pPr algn="just">
              <a:lnSpc>
                <a:spcPct val="120000"/>
              </a:lnSpc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субъектах квазигосударственного сектора определяются структурные подразделения, исполняющие функции антикоррупционных комплаенс-служб, основной задачей которых является обеспечение соблюдения соответствующей организацией и ее работниками законодательства Республики Казахстан о противодействии коррупции».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44067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959350" y="64452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311150" y="2025650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327025" y="654050"/>
            <a:ext cx="313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Ценности </a:t>
            </a:r>
            <a:r>
              <a:rPr lang="kk-KZ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комплаенс </a:t>
            </a:r>
            <a:endParaRPr 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KZ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2212" y="1442638"/>
            <a:ext cx="556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·ВЕРХОВЕНСТВО ЗАКОНА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2212" y="654050"/>
            <a:ext cx="3640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·ПРОЗРАЧНОСТЬ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2212" y="2247458"/>
            <a:ext cx="2951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·ЧЕСТНОСТЬ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2212" y="3088930"/>
            <a:ext cx="2313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·ДОВЕРИЕ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213673-4239-421A-ACFA-58CCE5437517}"/>
              </a:ext>
            </a:extLst>
          </p:cNvPr>
          <p:cNvSpPr/>
          <p:nvPr/>
        </p:nvSpPr>
        <p:spPr>
          <a:xfrm>
            <a:off x="4732212" y="3930402"/>
            <a:ext cx="4325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·СПРАВЕДЛИВОСТЬ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893ABD-BFCC-405C-A9D3-2D3B3FCA9322}"/>
              </a:ext>
            </a:extLst>
          </p:cNvPr>
          <p:cNvSpPr/>
          <p:nvPr/>
        </p:nvSpPr>
        <p:spPr>
          <a:xfrm>
            <a:off x="4732212" y="4744390"/>
            <a:ext cx="329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·ОТКРЫТОСТЬ</a:t>
            </a:r>
          </a:p>
        </p:txBody>
      </p:sp>
      <p:pic>
        <p:nvPicPr>
          <p:cNvPr id="18" name="Picture 2" descr="Честность перед самим собой и здоровье">
            <a:extLst>
              <a:ext uri="{FF2B5EF4-FFF2-40B4-BE49-F238E27FC236}">
                <a16:creationId xmlns:a16="http://schemas.microsoft.com/office/drawing/2014/main" id="{C3667204-B18D-4343-91F3-CA3594BC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18329"/>
            <a:ext cx="3794561" cy="28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33399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502150" y="69024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317962" y="2178050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122009" y="958850"/>
            <a:ext cx="313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Ответственность Службы комплаенс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657931" y="958850"/>
            <a:ext cx="6713552" cy="5335061"/>
          </a:xfrm>
          <a:prstGeom prst="rect">
            <a:avLst/>
          </a:prstGeom>
        </p:spPr>
        <p:txBody>
          <a:bodyPr anchor="t">
            <a:noAutofit/>
          </a:bodyPr>
          <a:lstStyle>
            <a:lvl1pPr marL="200254" indent="-200254" algn="l" defTabSz="801014" rtl="0" eaLnBrk="1" latinLnBrk="0" hangingPunct="1">
              <a:lnSpc>
                <a:spcPct val="90000"/>
              </a:lnSpc>
              <a:spcBef>
                <a:spcPts val="876"/>
              </a:spcBef>
              <a:buFont typeface="Arial" panose="020B0604020202020204" pitchFamily="34" charset="0"/>
              <a:buChar char="•"/>
              <a:defRPr sz="24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76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268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1775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282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2790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3297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804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4311" indent="-200254" algn="l" defTabSz="801014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ответственность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комплаенс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осуществлении контроля за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разработкой,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внедрением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поддержанием в компании комплаенс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не следует путать с непосредственной ответственностью за деятельность организации в области противодействия коррупции и обеспечением соответствия применимому законодательству в этой области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и должностное лицо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несет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персональную ответственность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следование этическим и иным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и нормам,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выполнение требований комплаенс политики организации и законодательства в области противодействия коррупции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важно то, что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берет на себя лидирующую роль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достижении соответствия в тех частях организации, за которые оно несет ответственность</a:t>
            </a:r>
          </a:p>
        </p:txBody>
      </p:sp>
      <p:pic>
        <p:nvPicPr>
          <p:cNvPr id="8194" name="Picture 2" descr="Более 376 000 работ на тему «ответственность»: стоковые фото, картинки и  изображения royalty-free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8" y="3016250"/>
            <a:ext cx="3048132" cy="21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90C26-D439-4DD0-8C9A-BFF53475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" y="0"/>
            <a:ext cx="3339969" cy="75543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AEDCD-C56E-46BB-B0C8-6E502A453DD9}"/>
              </a:ext>
            </a:extLst>
          </p:cNvPr>
          <p:cNvSpPr/>
          <p:nvPr/>
        </p:nvSpPr>
        <p:spPr>
          <a:xfrm>
            <a:off x="8312150" y="0"/>
            <a:ext cx="2004300" cy="108000"/>
          </a:xfrm>
          <a:prstGeom prst="rect">
            <a:avLst/>
          </a:prstGeom>
          <a:solidFill>
            <a:srgbClr val="07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A083BE-A5BD-49C0-9032-DE3FE8C3BCCD}"/>
              </a:ext>
            </a:extLst>
          </p:cNvPr>
          <p:cNvCxnSpPr>
            <a:cxnSpLocks/>
          </p:cNvCxnSpPr>
          <p:nvPr/>
        </p:nvCxnSpPr>
        <p:spPr>
          <a:xfrm>
            <a:off x="4654550" y="7359650"/>
            <a:ext cx="5148000" cy="0"/>
          </a:xfrm>
          <a:prstGeom prst="line">
            <a:avLst/>
          </a:prstGeom>
          <a:ln w="22225">
            <a:solidFill>
              <a:srgbClr val="09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BBAD-3F34-4BC8-B81A-0D6758289F27}"/>
              </a:ext>
            </a:extLst>
          </p:cNvPr>
          <p:cNvSpPr/>
          <p:nvPr/>
        </p:nvSpPr>
        <p:spPr>
          <a:xfrm>
            <a:off x="311150" y="2711450"/>
            <a:ext cx="7551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E913-2D6A-434A-9A0A-5569CCAC8C5A}"/>
              </a:ext>
            </a:extLst>
          </p:cNvPr>
          <p:cNvSpPr txBox="1"/>
          <p:nvPr/>
        </p:nvSpPr>
        <p:spPr>
          <a:xfrm>
            <a:off x="174625" y="1111250"/>
            <a:ext cx="31343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Основная цель комплаенс?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KZ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21317B-F94E-46D0-A9C5-0FA161207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958850"/>
            <a:ext cx="5631616" cy="5096613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1026" name="Picture 2" descr="Развитие и значимость формирования организационной культу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3" y="3296740"/>
            <a:ext cx="2770597" cy="25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2150" y="273050"/>
            <a:ext cx="59628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основе всего лежит культура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9466" y="6245891"/>
            <a:ext cx="566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b="1" dirty="0">
                <a:solidFill>
                  <a:srgbClr val="C00000"/>
                </a:solidFill>
              </a:rPr>
              <a:t>ФОРМИРОВАНИЕ КУЛЬТУРЫ ДОБРОПОРЯДОЧНОСТИ </a:t>
            </a:r>
            <a:r>
              <a:rPr lang="ru-RU" b="1" dirty="0" smtClean="0">
                <a:solidFill>
                  <a:srgbClr val="C00000"/>
                </a:solidFill>
              </a:rPr>
              <a:t>И ЭТИКИ НАПРАВЛЕННОЙ НА ПРЕДОТВРАЩЕНИЕ ВСЕХ ВОЗМОЖНЫХ КОРРУПЦИОННЫХ РИСКОВ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8102</TotalTime>
  <Words>1319</Words>
  <Application>Microsoft Office PowerPoint</Application>
  <PresentationFormat>Произвольный</PresentationFormat>
  <Paragraphs>164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ру.cdr</dc:title>
  <dc:creator>USER</dc:creator>
  <cp:lastModifiedBy>Мендибай Балгожаев</cp:lastModifiedBy>
  <cp:revision>232</cp:revision>
  <dcterms:created xsi:type="dcterms:W3CDTF">2021-07-26T12:51:53Z</dcterms:created>
  <dcterms:modified xsi:type="dcterms:W3CDTF">2025-05-29T10:11:50Z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2021-07-26T00:00:00Z</vt:filetime>
  </property>
</Properties>
</file>