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634836"/>
            <a:ext cx="7766936" cy="2416000"/>
          </a:xfrm>
        </p:spPr>
        <p:txBody>
          <a:bodyPr/>
          <a:lstStyle/>
          <a:p>
            <a:pPr algn="ctr"/>
            <a:r>
              <a:rPr lang="ru-RU" sz="3200" dirty="0"/>
              <a:t>Тезисы </a:t>
            </a:r>
            <a:br>
              <a:rPr lang="ru-RU" sz="3200" dirty="0"/>
            </a:br>
            <a:r>
              <a:rPr lang="ru-RU" sz="3200" dirty="0"/>
              <a:t>из </a:t>
            </a:r>
            <a:r>
              <a:rPr lang="ru-RU" sz="3200" b="1" dirty="0" smtClean="0"/>
              <a:t>Политики </a:t>
            </a:r>
            <a:r>
              <a:rPr lang="ru-RU" sz="3200" b="1" dirty="0"/>
              <a:t>в области противодействия </a:t>
            </a:r>
            <a:r>
              <a:rPr lang="ru-RU" sz="3200" b="1" dirty="0" smtClean="0"/>
              <a:t>коррупции</a:t>
            </a:r>
            <a:br>
              <a:rPr lang="ru-RU" sz="3200" b="1" dirty="0" smtClean="0"/>
            </a:br>
            <a:r>
              <a:rPr lang="ru-RU" sz="3200" b="1" dirty="0" smtClean="0"/>
              <a:t> ТОО «</a:t>
            </a:r>
            <a:r>
              <a:rPr lang="ru-RU" sz="3200" b="1" dirty="0" err="1" smtClean="0"/>
              <a:t>МангистауЭнергоМунай</a:t>
            </a:r>
            <a:r>
              <a:rPr lang="ru-RU" sz="3200" b="1" dirty="0" smtClean="0"/>
              <a:t>»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0372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786385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	</a:t>
            </a:r>
            <a:r>
              <a:rPr lang="ru-RU" sz="2400" b="1" dirty="0"/>
              <a:t>Задачами данной Политики </a:t>
            </a:r>
            <a:r>
              <a:rPr lang="ru-RU" sz="2400" b="1" dirty="0" smtClean="0"/>
              <a:t>являются 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97152"/>
            <a:ext cx="8596668" cy="499454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предупреждение</a:t>
            </a:r>
            <a:r>
              <a:rPr lang="ru-RU" sz="2000" dirty="0"/>
              <a:t>, выявление, пресечение и раскрытие противоправных деяний, а также выявление и установление лиц, их подготавливающих, совершающих или </a:t>
            </a:r>
            <a:r>
              <a:rPr lang="ru-RU" sz="2000" dirty="0" smtClean="0"/>
              <a:t>совершивших.</a:t>
            </a:r>
            <a:endParaRPr lang="ru-RU" sz="2000" dirty="0"/>
          </a:p>
          <a:p>
            <a:r>
              <a:rPr lang="ru-RU" sz="2000" dirty="0" smtClean="0"/>
              <a:t>идентификация </a:t>
            </a:r>
            <a:r>
              <a:rPr lang="ru-RU" sz="2000" dirty="0"/>
              <a:t>основных коррупционных рисков и рисков мошенничества и определение мер по их минимизации и/или </a:t>
            </a:r>
            <a:r>
              <a:rPr lang="ru-RU" sz="2000" dirty="0" smtClean="0"/>
              <a:t>устранению.</a:t>
            </a:r>
            <a:endParaRPr lang="ru-RU" sz="2000" dirty="0"/>
          </a:p>
          <a:p>
            <a:r>
              <a:rPr lang="ru-RU" sz="2000" dirty="0"/>
              <a:t>формирование корпоративной культуры Товарищества с целью противодействия коррупции и </a:t>
            </a:r>
            <a:r>
              <a:rPr lang="ru-RU" sz="2000" dirty="0" smtClean="0"/>
              <a:t>мошенничеству.</a:t>
            </a:r>
          </a:p>
          <a:p>
            <a:r>
              <a:rPr lang="ru-RU" sz="2000" dirty="0"/>
              <a:t>установление обязанности Работников и Должностных лиц, соблюдать закрепленные в Политике принципы, ограничения и </a:t>
            </a:r>
            <a:r>
              <a:rPr lang="ru-RU" sz="2000" dirty="0" smtClean="0"/>
              <a:t>требования. 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11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94915"/>
            <a:ext cx="8596668" cy="748669"/>
          </a:xfrm>
        </p:spPr>
        <p:txBody>
          <a:bodyPr>
            <a:normAutofit fontScale="90000"/>
          </a:bodyPr>
          <a:lstStyle/>
          <a:p>
            <a:r>
              <a:rPr lang="en-US" sz="2700" b="1" dirty="0"/>
              <a:t>	</a:t>
            </a:r>
            <a:r>
              <a:rPr lang="ru-RU" b="1" dirty="0" smtClean="0"/>
              <a:t>Область применения  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1" y="1664208"/>
            <a:ext cx="8596668" cy="491055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Политика </a:t>
            </a:r>
            <a:r>
              <a:rPr lang="ru-RU" sz="2400" dirty="0"/>
              <a:t>обязательна для исполнения всеми работниками и Должностными лицами </a:t>
            </a:r>
            <a:r>
              <a:rPr lang="ru-RU" sz="2400" dirty="0" smtClean="0"/>
              <a:t>Товарищества.</a:t>
            </a:r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Товарищество </a:t>
            </a:r>
            <a:r>
              <a:rPr lang="ru-RU" sz="2400" dirty="0"/>
              <a:t>рекомендует своим Контрагентам придерживаться требований данной Политики и обеспечивать соблюдение требований Политики своими работниками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2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2896"/>
          </a:xfrm>
        </p:spPr>
        <p:txBody>
          <a:bodyPr>
            <a:normAutofit/>
          </a:bodyPr>
          <a:lstStyle/>
          <a:p>
            <a:r>
              <a:rPr lang="ru-RU" sz="2700" b="1" dirty="0" smtClean="0"/>
              <a:t>Работники</a:t>
            </a:r>
            <a:r>
              <a:rPr lang="ru-RU" sz="2700" b="1" dirty="0"/>
              <a:t>/ Должностные лица при выполнении своих должностных обязанностей </a:t>
            </a:r>
            <a:r>
              <a:rPr lang="ru-RU" sz="2700" b="1" dirty="0" smtClean="0"/>
              <a:t>должны</a:t>
            </a:r>
            <a:r>
              <a:rPr lang="ru-RU" sz="2700" dirty="0" smtClean="0"/>
              <a:t>: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10513"/>
            <a:ext cx="8596668" cy="423085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Ознакомиться с Политикой и подписать обязательство о соблюдении Политики. Обязательство оформляется в виде приложения к трудовому договору или договору гражданско-правового характера, по форме </a:t>
            </a:r>
            <a:r>
              <a:rPr lang="en-US" dirty="0" smtClean="0">
                <a:solidFill>
                  <a:srgbClr val="0070C0"/>
                </a:solidFill>
              </a:rPr>
              <a:t>F-01/MEM-POL-01</a:t>
            </a:r>
            <a:r>
              <a:rPr lang="ru-RU" dirty="0" smtClean="0">
                <a:solidFill>
                  <a:srgbClr val="0070C0"/>
                </a:solidFill>
              </a:rPr>
              <a:t> к Политике.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Руководствоваться памяткой, согласно </a:t>
            </a:r>
            <a:r>
              <a:rPr lang="en-US" dirty="0" smtClean="0">
                <a:solidFill>
                  <a:srgbClr val="0070C0"/>
                </a:solidFill>
              </a:rPr>
              <a:t>F-0</a:t>
            </a: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/MEM-POL-01</a:t>
            </a:r>
            <a:r>
              <a:rPr lang="ru-RU" dirty="0" smtClean="0">
                <a:solidFill>
                  <a:srgbClr val="0070C0"/>
                </a:solidFill>
              </a:rPr>
              <a:t> к Политике, где перечислены основные понятия и примеры недопустимого коррупционного поведения.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Строго соблюдать предусмотренные Политикой ограничения и требования, в том числе касающиеся дарения, получения подарков.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Должностные лица при выполнении своих служебных обязанностей должны принять на себя антикоррупционные ограничения, установленные действующим законодательством о противодействии коррупции по форме </a:t>
            </a:r>
            <a:r>
              <a:rPr lang="en-US" dirty="0" smtClean="0">
                <a:solidFill>
                  <a:srgbClr val="0070C0"/>
                </a:solidFill>
              </a:rPr>
              <a:t>F-0</a:t>
            </a:r>
            <a:r>
              <a:rPr lang="ru-RU" dirty="0" smtClean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/MEM-POL-01</a:t>
            </a:r>
            <a:r>
              <a:rPr lang="ru-RU" dirty="0" smtClean="0">
                <a:solidFill>
                  <a:srgbClr val="0070C0"/>
                </a:solidFill>
              </a:rPr>
              <a:t> к Политике.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 сроки и порядке установленные налоговым законодательством предоставлять декларации об активах и обязательствах, доходах и имуществе.   </a:t>
            </a:r>
          </a:p>
        </p:txBody>
      </p:sp>
    </p:spTree>
    <p:extLst>
      <p:ext uri="{BB962C8B-B14F-4D97-AF65-F5344CB8AC3E}">
        <p14:creationId xmlns:p14="http://schemas.microsoft.com/office/powerpoint/2010/main" val="12547657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442</TotalTime>
  <Words>219</Words>
  <Application>Microsoft Office PowerPoint</Application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Аспект</vt:lpstr>
      <vt:lpstr>Тезисы  из Политики в области противодействия коррупции  ТОО «МангистауЭнергоМунай»  </vt:lpstr>
      <vt:lpstr> Задачами данной Политики являются  </vt:lpstr>
      <vt:lpstr> Область применения     </vt:lpstr>
      <vt:lpstr>Работники/ Должностные лица при выполнении своих должностных обязанностей должны: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«Политики в области противодействия коррупции» ТОО «Мангистауэнергомунай»</dc:title>
  <dc:creator>Ахбелов Беккожа</dc:creator>
  <cp:lastModifiedBy>Мендибай Балгожаев</cp:lastModifiedBy>
  <cp:revision>33</cp:revision>
  <dcterms:created xsi:type="dcterms:W3CDTF">2022-07-26T06:10:34Z</dcterms:created>
  <dcterms:modified xsi:type="dcterms:W3CDTF">2025-06-10T13:01:44Z</dcterms:modified>
</cp:coreProperties>
</file>