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1" r:id="rId4"/>
    <p:sldId id="262" r:id="rId5"/>
    <p:sldId id="258" r:id="rId6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3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36826" y="1498600"/>
            <a:ext cx="8915399" cy="2262781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</a:rPr>
              <a:t>Тезисы </a:t>
            </a:r>
            <a:r>
              <a:rPr lang="ru-RU" sz="4000" dirty="0" smtClean="0">
                <a:solidFill>
                  <a:srgbClr val="0070C0"/>
                </a:solidFill>
              </a:rPr>
              <a:t/>
            </a:r>
            <a:br>
              <a:rPr lang="ru-RU" sz="4000" dirty="0" smtClean="0">
                <a:solidFill>
                  <a:srgbClr val="0070C0"/>
                </a:solidFill>
              </a:rPr>
            </a:br>
            <a:r>
              <a:rPr lang="ru-RU" sz="4000" dirty="0" smtClean="0">
                <a:solidFill>
                  <a:srgbClr val="0070C0"/>
                </a:solidFill>
              </a:rPr>
              <a:t>из </a:t>
            </a:r>
            <a:r>
              <a:rPr lang="ru-RU" sz="4000" b="1" dirty="0" smtClean="0">
                <a:solidFill>
                  <a:srgbClr val="0070C0"/>
                </a:solidFill>
              </a:rPr>
              <a:t>Кодекса деловой этики </a:t>
            </a:r>
            <a:br>
              <a:rPr lang="ru-RU" sz="4000" b="1" dirty="0" smtClean="0">
                <a:solidFill>
                  <a:srgbClr val="0070C0"/>
                </a:solidFill>
              </a:rPr>
            </a:br>
            <a:r>
              <a:rPr lang="ru-RU" sz="4000" dirty="0" smtClean="0">
                <a:solidFill>
                  <a:srgbClr val="0070C0"/>
                </a:solidFill>
              </a:rPr>
              <a:t>ТОО </a:t>
            </a:r>
            <a:r>
              <a:rPr lang="ru-RU" sz="4000" dirty="0" smtClean="0">
                <a:solidFill>
                  <a:srgbClr val="0070C0"/>
                </a:solidFill>
              </a:rPr>
              <a:t>«</a:t>
            </a:r>
            <a:r>
              <a:rPr lang="ru-RU" sz="4000" dirty="0" err="1" smtClean="0">
                <a:solidFill>
                  <a:srgbClr val="0070C0"/>
                </a:solidFill>
              </a:rPr>
              <a:t>МангистауЭнергоМунай</a:t>
            </a:r>
            <a:r>
              <a:rPr lang="en-US" sz="4000" dirty="0" smtClean="0">
                <a:solidFill>
                  <a:srgbClr val="0070C0"/>
                </a:solidFill>
              </a:rPr>
              <a:t>»</a:t>
            </a:r>
            <a:endParaRPr lang="en-US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925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745" y="739679"/>
            <a:ext cx="8915400" cy="4682837"/>
          </a:xfrm>
        </p:spPr>
        <p:txBody>
          <a:bodyPr>
            <a:normAutofit fontScale="92500" lnSpcReduction="20000"/>
          </a:bodyPr>
          <a:lstStyle/>
          <a:p>
            <a:r>
              <a:rPr lang="kk-KZ" sz="2400" b="1" dirty="0" smtClean="0">
                <a:solidFill>
                  <a:srgbClr val="7030A0"/>
                </a:solidFill>
              </a:rPr>
              <a:t>Прозрачность</a:t>
            </a:r>
            <a:endParaRPr lang="kk-KZ" sz="24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ru-RU" sz="2400" dirty="0">
              <a:solidFill>
                <a:srgbClr val="7030A0"/>
              </a:solidFill>
            </a:endParaRPr>
          </a:p>
          <a:p>
            <a:r>
              <a:rPr lang="kk-KZ" sz="2400" dirty="0" smtClean="0">
                <a:solidFill>
                  <a:srgbClr val="7030A0"/>
                </a:solidFill>
              </a:rPr>
              <a:t>Решения </a:t>
            </a:r>
            <a:r>
              <a:rPr lang="kk-KZ" sz="2400" dirty="0">
                <a:solidFill>
                  <a:srgbClr val="7030A0"/>
                </a:solidFill>
              </a:rPr>
              <a:t>и действия </a:t>
            </a:r>
            <a:r>
              <a:rPr lang="kk-KZ" sz="2400" dirty="0" smtClean="0">
                <a:solidFill>
                  <a:srgbClr val="7030A0"/>
                </a:solidFill>
              </a:rPr>
              <a:t>МЭМ </a:t>
            </a:r>
            <a:r>
              <a:rPr lang="kk-KZ" sz="2400" dirty="0">
                <a:solidFill>
                  <a:srgbClr val="7030A0"/>
                </a:solidFill>
              </a:rPr>
              <a:t>должны быть в установленном порядке ясными и прозрачными для Заинтересованных сторон. </a:t>
            </a:r>
            <a:r>
              <a:rPr lang="kk-KZ" sz="2400" dirty="0" smtClean="0">
                <a:solidFill>
                  <a:srgbClr val="7030A0"/>
                </a:solidFill>
              </a:rPr>
              <a:t>МЭМ </a:t>
            </a:r>
            <a:r>
              <a:rPr lang="kk-KZ" sz="2400" dirty="0">
                <a:solidFill>
                  <a:srgbClr val="7030A0"/>
                </a:solidFill>
              </a:rPr>
              <a:t>честно, своевременно информирует  Заинтересованные стороны о состоянии дел в установленном порядке. </a:t>
            </a:r>
            <a:endParaRPr lang="ru-RU" sz="2400" dirty="0">
              <a:solidFill>
                <a:srgbClr val="7030A0"/>
              </a:solidFill>
            </a:endParaRPr>
          </a:p>
          <a:p>
            <a:r>
              <a:rPr lang="kk-KZ" sz="2400" dirty="0" smtClean="0">
                <a:solidFill>
                  <a:srgbClr val="7030A0"/>
                </a:solidFill>
              </a:rPr>
              <a:t>МЭМ</a:t>
            </a:r>
            <a:r>
              <a:rPr lang="kk-KZ" sz="2400" dirty="0" smtClean="0">
                <a:solidFill>
                  <a:srgbClr val="7030A0"/>
                </a:solidFill>
              </a:rPr>
              <a:t> </a:t>
            </a:r>
            <a:r>
              <a:rPr lang="kk-KZ" sz="2400" dirty="0">
                <a:solidFill>
                  <a:srgbClr val="7030A0"/>
                </a:solidFill>
              </a:rPr>
              <a:t>стремится повышать прозрачность и доступность информации на основе улучшения качества </a:t>
            </a:r>
            <a:r>
              <a:rPr lang="kk-KZ" sz="2400" b="1" dirty="0">
                <a:solidFill>
                  <a:srgbClr val="7030A0"/>
                </a:solidFill>
              </a:rPr>
              <a:t>отчетности и учета </a:t>
            </a:r>
            <a:r>
              <a:rPr lang="kk-KZ" sz="2400" dirty="0">
                <a:solidFill>
                  <a:srgbClr val="7030A0"/>
                </a:solidFill>
              </a:rPr>
              <a:t>в соответствии с законодательством Республики Казахстан. Раскрытие предусмотренной законодательством Республики Казахстан и внутренними документами информации со стороны работников должно быть с учетом норм по защите конфиденциальной информации. </a:t>
            </a:r>
            <a:endParaRPr lang="ru-RU" sz="2400" dirty="0">
              <a:solidFill>
                <a:srgbClr val="7030A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234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 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>
                <a:solidFill>
                  <a:srgbClr val="0070C0"/>
                </a:solidFill>
              </a:rPr>
              <a:t/>
            </a:r>
            <a:br>
              <a:rPr lang="ru-RU" sz="2400" b="1" dirty="0">
                <a:solidFill>
                  <a:srgbClr val="0070C0"/>
                </a:solidFill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109133"/>
            <a:ext cx="8915400" cy="4802089"/>
          </a:xfrm>
        </p:spPr>
        <p:txBody>
          <a:bodyPr>
            <a:normAutofit fontScale="92500" lnSpcReduction="10000"/>
          </a:bodyPr>
          <a:lstStyle/>
          <a:p>
            <a:r>
              <a:rPr lang="kk-KZ" sz="2000" b="1" dirty="0" smtClean="0">
                <a:solidFill>
                  <a:srgbClr val="0070C0"/>
                </a:solidFill>
              </a:rPr>
              <a:t>Нетерпимость </a:t>
            </a:r>
            <a:r>
              <a:rPr lang="kk-KZ" sz="2000" b="1" dirty="0">
                <a:solidFill>
                  <a:srgbClr val="0070C0"/>
                </a:solidFill>
              </a:rPr>
              <a:t>к </a:t>
            </a:r>
            <a:r>
              <a:rPr lang="kk-KZ" sz="2000" b="1" dirty="0" smtClean="0">
                <a:solidFill>
                  <a:srgbClr val="0070C0"/>
                </a:solidFill>
              </a:rPr>
              <a:t>коррупции</a:t>
            </a:r>
          </a:p>
          <a:p>
            <a:endParaRPr lang="ru-RU" sz="2000" dirty="0">
              <a:solidFill>
                <a:srgbClr val="0070C0"/>
              </a:solidFill>
            </a:endParaRPr>
          </a:p>
          <a:p>
            <a:r>
              <a:rPr lang="kk-KZ" sz="2000" dirty="0" smtClean="0">
                <a:solidFill>
                  <a:srgbClr val="0070C0"/>
                </a:solidFill>
              </a:rPr>
              <a:t>Товарищество </a:t>
            </a:r>
            <a:r>
              <a:rPr lang="kk-KZ" sz="2000" u="sng" dirty="0">
                <a:solidFill>
                  <a:srgbClr val="0070C0"/>
                </a:solidFill>
              </a:rPr>
              <a:t>не приемлет коррупцию </a:t>
            </a:r>
            <a:r>
              <a:rPr lang="kk-KZ" sz="2000" dirty="0">
                <a:solidFill>
                  <a:srgbClr val="0070C0"/>
                </a:solidFill>
              </a:rPr>
              <a:t>в любых ее проявлениях. Во взаимодействии со всеми Заинтересованными сторонами </a:t>
            </a:r>
            <a:r>
              <a:rPr lang="kk-KZ" sz="2000" dirty="0" smtClean="0">
                <a:solidFill>
                  <a:srgbClr val="0070C0"/>
                </a:solidFill>
              </a:rPr>
              <a:t>Товарищество </a:t>
            </a:r>
            <a:r>
              <a:rPr lang="kk-KZ" sz="2000" dirty="0">
                <a:solidFill>
                  <a:srgbClr val="0070C0"/>
                </a:solidFill>
              </a:rPr>
              <a:t>стремится развивать конструктивный диалог, с целью </a:t>
            </a:r>
            <a:r>
              <a:rPr lang="kk-KZ" sz="2000" dirty="0" smtClean="0">
                <a:solidFill>
                  <a:srgbClr val="0070C0"/>
                </a:solidFill>
              </a:rPr>
              <a:t>повышения </a:t>
            </a:r>
            <a:r>
              <a:rPr lang="kk-KZ" sz="2000" dirty="0">
                <a:solidFill>
                  <a:srgbClr val="0070C0"/>
                </a:solidFill>
              </a:rPr>
              <a:t>их </a:t>
            </a:r>
            <a:r>
              <a:rPr lang="kk-KZ" sz="2000" dirty="0" smtClean="0">
                <a:solidFill>
                  <a:srgbClr val="0070C0"/>
                </a:solidFill>
              </a:rPr>
              <a:t>информированности </a:t>
            </a:r>
            <a:r>
              <a:rPr lang="kk-KZ" sz="2000" dirty="0">
                <a:solidFill>
                  <a:srgbClr val="0070C0"/>
                </a:solidFill>
              </a:rPr>
              <a:t>о действиях </a:t>
            </a:r>
            <a:r>
              <a:rPr lang="kk-KZ" sz="2000" dirty="0" smtClean="0">
                <a:solidFill>
                  <a:srgbClr val="0070C0"/>
                </a:solidFill>
              </a:rPr>
              <a:t>Товарищества </a:t>
            </a:r>
            <a:r>
              <a:rPr lang="kk-KZ" sz="2000" dirty="0">
                <a:solidFill>
                  <a:srgbClr val="0070C0"/>
                </a:solidFill>
              </a:rPr>
              <a:t>предпринимаемых в рамках противодействия коррупции</a:t>
            </a:r>
            <a:r>
              <a:rPr lang="kk-KZ" sz="2000" dirty="0" smtClean="0">
                <a:solidFill>
                  <a:srgbClr val="0070C0"/>
                </a:solidFill>
              </a:rPr>
              <a:t>.</a:t>
            </a:r>
          </a:p>
          <a:p>
            <a:endParaRPr lang="ru-RU" sz="2000" dirty="0">
              <a:solidFill>
                <a:srgbClr val="0070C0"/>
              </a:solidFill>
            </a:endParaRPr>
          </a:p>
          <a:p>
            <a:r>
              <a:rPr lang="kk-KZ" sz="2000" dirty="0" smtClean="0">
                <a:solidFill>
                  <a:srgbClr val="0070C0"/>
                </a:solidFill>
              </a:rPr>
              <a:t>В </a:t>
            </a:r>
            <a:r>
              <a:rPr lang="kk-KZ" sz="2000" dirty="0">
                <a:solidFill>
                  <a:srgbClr val="0070C0"/>
                </a:solidFill>
              </a:rPr>
              <a:t>целях поддержания высокой репутации </a:t>
            </a:r>
            <a:r>
              <a:rPr lang="kk-KZ" sz="2000" dirty="0" smtClean="0">
                <a:solidFill>
                  <a:srgbClr val="0070C0"/>
                </a:solidFill>
              </a:rPr>
              <a:t>Товарищества </a:t>
            </a:r>
            <a:r>
              <a:rPr lang="kk-KZ" sz="2000" dirty="0">
                <a:solidFill>
                  <a:srgbClr val="0070C0"/>
                </a:solidFill>
              </a:rPr>
              <a:t>работники в повседневной работе </a:t>
            </a:r>
            <a:r>
              <a:rPr lang="kk-KZ" sz="2000" u="sng" dirty="0">
                <a:solidFill>
                  <a:srgbClr val="0070C0"/>
                </a:solidFill>
              </a:rPr>
              <a:t>должны прилагать разумные усилия для снижения риска</a:t>
            </a:r>
            <a:r>
              <a:rPr lang="kk-KZ" sz="2000" dirty="0">
                <a:solidFill>
                  <a:srgbClr val="0070C0"/>
                </a:solidFill>
              </a:rPr>
              <a:t> деловых отношений с контрагентами, которые были или могут быть вовлечены в коррупционную деятельность. Работники, вовлеченные в коррупционные дела, подлежат привлечению к ответственности в порядке, </a:t>
            </a:r>
            <a:r>
              <a:rPr lang="kk-KZ" sz="2000" dirty="0" smtClean="0">
                <a:solidFill>
                  <a:srgbClr val="0070C0"/>
                </a:solidFill>
              </a:rPr>
              <a:t>предусмотренным </a:t>
            </a:r>
            <a:r>
              <a:rPr lang="kk-KZ" sz="2000" dirty="0">
                <a:solidFill>
                  <a:srgbClr val="0070C0"/>
                </a:solidFill>
              </a:rPr>
              <a:t>применимым </a:t>
            </a:r>
            <a:r>
              <a:rPr lang="kk-KZ" sz="2000" dirty="0" smtClean="0">
                <a:solidFill>
                  <a:srgbClr val="0070C0"/>
                </a:solidFill>
              </a:rPr>
              <a:t>законодательством Республики Казахстан. </a:t>
            </a:r>
            <a:endParaRPr lang="ru-RU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84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/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821267"/>
            <a:ext cx="8915400" cy="5089955"/>
          </a:xfrm>
        </p:spPr>
        <p:txBody>
          <a:bodyPr>
            <a:normAutofit lnSpcReduction="10000"/>
          </a:bodyPr>
          <a:lstStyle/>
          <a:p>
            <a:r>
              <a:rPr lang="kk-KZ" sz="2400" b="1" dirty="0" smtClean="0">
                <a:solidFill>
                  <a:srgbClr val="0070C0"/>
                </a:solidFill>
              </a:rPr>
              <a:t>Этичное </a:t>
            </a:r>
            <a:r>
              <a:rPr lang="kk-KZ" sz="2400" b="1" dirty="0" smtClean="0">
                <a:solidFill>
                  <a:srgbClr val="0070C0"/>
                </a:solidFill>
              </a:rPr>
              <a:t>поведение</a:t>
            </a:r>
          </a:p>
          <a:p>
            <a:pPr marL="0" indent="0">
              <a:buNone/>
            </a:pPr>
            <a:endParaRPr lang="ru-RU" sz="2400" dirty="0">
              <a:solidFill>
                <a:srgbClr val="0070C0"/>
              </a:solidFill>
            </a:endParaRPr>
          </a:p>
          <a:p>
            <a:r>
              <a:rPr lang="kk-KZ" sz="2400" dirty="0" smtClean="0">
                <a:solidFill>
                  <a:srgbClr val="0070C0"/>
                </a:solidFill>
              </a:rPr>
              <a:t>МЭМ</a:t>
            </a:r>
            <a:r>
              <a:rPr lang="kk-KZ" sz="2400" dirty="0" smtClean="0">
                <a:solidFill>
                  <a:srgbClr val="0070C0"/>
                </a:solidFill>
              </a:rPr>
              <a:t> </a:t>
            </a:r>
            <a:r>
              <a:rPr lang="kk-KZ" sz="2400" dirty="0">
                <a:solidFill>
                  <a:srgbClr val="0070C0"/>
                </a:solidFill>
              </a:rPr>
              <a:t>стремится быть достойным доверия Заинтересованных сторон и широкой общественности в целом. Доверие возникает вследствие последовательной приверженности к высоким этическим нормам. </a:t>
            </a:r>
            <a:endParaRPr lang="ru-RU" sz="2400" dirty="0">
              <a:solidFill>
                <a:srgbClr val="0070C0"/>
              </a:solidFill>
            </a:endParaRPr>
          </a:p>
          <a:p>
            <a:r>
              <a:rPr lang="kk-KZ" sz="2400" dirty="0" smtClean="0">
                <a:solidFill>
                  <a:srgbClr val="0070C0"/>
                </a:solidFill>
              </a:rPr>
              <a:t>В </a:t>
            </a:r>
            <a:r>
              <a:rPr lang="kk-KZ" sz="2400" dirty="0">
                <a:solidFill>
                  <a:srgbClr val="0070C0"/>
                </a:solidFill>
              </a:rPr>
              <a:t>основе  решений и действий работников </a:t>
            </a:r>
            <a:r>
              <a:rPr lang="kk-KZ" sz="2400" dirty="0" smtClean="0">
                <a:solidFill>
                  <a:srgbClr val="0070C0"/>
                </a:solidFill>
              </a:rPr>
              <a:t>МЭМ </a:t>
            </a:r>
            <a:r>
              <a:rPr lang="kk-KZ" sz="2400" dirty="0">
                <a:solidFill>
                  <a:srgbClr val="0070C0"/>
                </a:solidFill>
              </a:rPr>
              <a:t>должны быть высокие моральные ценности, такие как уважение, честность, открытость, командный дух и доверие, добросовестность и справедливость. </a:t>
            </a:r>
            <a:r>
              <a:rPr lang="ru-RU" sz="2400" dirty="0">
                <a:solidFill>
                  <a:srgbClr val="0070C0"/>
                </a:solidFill>
              </a:rPr>
              <a:t>Р</a:t>
            </a:r>
            <a:r>
              <a:rPr lang="kk-KZ" sz="2400" dirty="0">
                <a:solidFill>
                  <a:srgbClr val="0070C0"/>
                </a:solidFill>
              </a:rPr>
              <a:t>аботники </a:t>
            </a:r>
            <a:r>
              <a:rPr lang="kk-KZ" sz="2400" dirty="0" smtClean="0">
                <a:solidFill>
                  <a:srgbClr val="0070C0"/>
                </a:solidFill>
              </a:rPr>
              <a:t>МЭМ </a:t>
            </a:r>
            <a:r>
              <a:rPr lang="kk-KZ" sz="2400" dirty="0">
                <a:solidFill>
                  <a:srgbClr val="0070C0"/>
                </a:solidFill>
              </a:rPr>
              <a:t>осуществляют свою деятельность на основе уважительности, толерантности, доброжелательности и порядочности.  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620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295400" y="372533"/>
            <a:ext cx="10209212" cy="6062134"/>
          </a:xfrm>
        </p:spPr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Приложение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№ 2</a:t>
            </a:r>
          </a:p>
          <a:p>
            <a:pPr marL="0" indent="0" algn="r">
              <a:buNone/>
            </a:pP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								к Кодексу деловой этики</a:t>
            </a:r>
          </a:p>
          <a:p>
            <a:pPr marL="0" indent="0" algn="r">
              <a:buNone/>
            </a:pP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							ТОО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«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МангистауЭнергоМунай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»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  <a:p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endParaRPr lang="ru-RU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Рекомендации для всех работников 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по размещению информации в социальных сетях, корпоративных и личных блогах, </a:t>
            </a: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комментариях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к публикациям в СМИ</a:t>
            </a: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Если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вы публикуете информацию от своего имени в интернет пространстве (в социальных сетях, на форумах, в личном блоге и т.д.), пожалуйста, используйте отказ от ответственности, примерно такого содержания: «Данный пост выражает исключительно мое личное мнение и не обязательно отражает позицию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МЭМ.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По возможности, ограничьте публикации касательно деятельности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МЭМ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на своих личных страницах.</a:t>
            </a:r>
          </a:p>
          <a:p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Если какие-либо ваши заявления или утверждения будут расценены как наносящие </a:t>
            </a:r>
            <a:r>
              <a:rPr lang="ru-RU" dirty="0" err="1">
                <a:solidFill>
                  <a:schemeClr val="bg2">
                    <a:lumMod val="50000"/>
                  </a:schemeClr>
                </a:solidFill>
              </a:rPr>
              <a:t>репутационный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урон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МЭМ, МЭМ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оставляет за собой право обратиться к вам с просьбой сделать исправления, удалить соответствующие посты и комментарии, даже если они были размещены на ваших личных страницах.</a:t>
            </a:r>
          </a:p>
          <a:p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Запрещено разглашение в интернете информации, предназначенной для внутреннего пользования, конфиденциальной информации или информации, которая является собственностью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МЭМ.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Например, если представители СМИ задают топ-менеджеру вопросы на личной странице в </a:t>
            </a:r>
            <a:r>
              <a:rPr lang="ru-RU" dirty="0" err="1">
                <a:solidFill>
                  <a:schemeClr val="bg2">
                    <a:lumMod val="50000"/>
                  </a:schemeClr>
                </a:solidFill>
              </a:rPr>
              <a:t>Фейсбуке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, то их следует перенаправить в компетентное структурное подразделение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МЭМ для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подготовки официального ответа.</a:t>
            </a:r>
          </a:p>
          <a:p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Личные публикации не должны содержать </a:t>
            </a:r>
            <a:r>
              <a:rPr lang="ru-RU">
                <a:solidFill>
                  <a:schemeClr val="bg2">
                    <a:lumMod val="50000"/>
                  </a:schemeClr>
                </a:solidFill>
              </a:rPr>
              <a:t>логотипы </a:t>
            </a:r>
            <a:r>
              <a:rPr lang="ru-RU" smtClean="0">
                <a:solidFill>
                  <a:schemeClr val="bg2">
                    <a:lumMod val="50000"/>
                  </a:schemeClr>
                </a:solidFill>
              </a:rPr>
              <a:t>МЭМ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или товарные знаки (если на это нет разрешения).</a:t>
            </a:r>
          </a:p>
          <a:p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89888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301</TotalTime>
  <Words>239</Words>
  <Application>Microsoft Office PowerPoint</Application>
  <PresentationFormat>Широкоэкранный</PresentationFormat>
  <Paragraphs>28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Легкий дым</vt:lpstr>
      <vt:lpstr>Тезисы  из Кодекса деловой этики  ТОО «МангистауЭнергоМунай»</vt:lpstr>
      <vt:lpstr>Презентация PowerPoint</vt:lpstr>
      <vt:lpstr>   </vt:lpstr>
      <vt:lpstr> 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Тезисы  из Кодекса деловой этики ТОО «Мангистауэнергомунай»</dc:title>
  <dc:creator>Ахбелов Беккожа</dc:creator>
  <cp:lastModifiedBy>Мендибай Балгожаев</cp:lastModifiedBy>
  <cp:revision>32</cp:revision>
  <cp:lastPrinted>2022-08-03T11:28:17Z</cp:lastPrinted>
  <dcterms:created xsi:type="dcterms:W3CDTF">2022-07-26T05:42:41Z</dcterms:created>
  <dcterms:modified xsi:type="dcterms:W3CDTF">2025-06-10T12:01:17Z</dcterms:modified>
</cp:coreProperties>
</file>