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2" r:id="rId5"/>
    <p:sldId id="258" r:id="rId6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36826" y="1498600"/>
            <a:ext cx="8915399" cy="2262781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Тезисы </a:t>
            </a:r>
            <a:r>
              <a:rPr lang="ru-RU" sz="4000" dirty="0" smtClean="0">
                <a:solidFill>
                  <a:srgbClr val="0070C0"/>
                </a:solidFill>
              </a:rPr>
              <a:t/>
            </a:r>
            <a:br>
              <a:rPr lang="ru-RU" sz="4000" dirty="0" smtClean="0">
                <a:solidFill>
                  <a:srgbClr val="0070C0"/>
                </a:solidFill>
              </a:rPr>
            </a:br>
            <a:r>
              <a:rPr lang="ru-RU" sz="4000" dirty="0" smtClean="0">
                <a:solidFill>
                  <a:srgbClr val="0070C0"/>
                </a:solidFill>
              </a:rPr>
              <a:t>из </a:t>
            </a:r>
            <a:r>
              <a:rPr lang="ru-RU" sz="4000" b="1" dirty="0" smtClean="0">
                <a:solidFill>
                  <a:srgbClr val="0070C0"/>
                </a:solidFill>
              </a:rPr>
              <a:t>Кодекса деловой этики </a:t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dirty="0" smtClean="0">
                <a:solidFill>
                  <a:srgbClr val="0070C0"/>
                </a:solidFill>
              </a:rPr>
              <a:t>ТОО «</a:t>
            </a:r>
            <a:r>
              <a:rPr lang="ru-RU" sz="4000" dirty="0" err="1" smtClean="0">
                <a:solidFill>
                  <a:srgbClr val="0070C0"/>
                </a:solidFill>
              </a:rPr>
              <a:t>МангистауЭнергоМунай</a:t>
            </a:r>
            <a:r>
              <a:rPr lang="en-US" sz="4000" dirty="0" smtClean="0">
                <a:solidFill>
                  <a:srgbClr val="0070C0"/>
                </a:solidFill>
              </a:rPr>
              <a:t>»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92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745" y="739679"/>
            <a:ext cx="8915400" cy="4682837"/>
          </a:xfrm>
        </p:spPr>
        <p:txBody>
          <a:bodyPr>
            <a:normAutofit fontScale="77500" lnSpcReduction="20000"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Область действия 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Положения </a:t>
            </a:r>
            <a:r>
              <a:rPr lang="ru-RU" sz="2400" dirty="0">
                <a:solidFill>
                  <a:srgbClr val="0070C0"/>
                </a:solidFill>
              </a:rPr>
              <a:t>настоящего Кодекса должны применяться во всех сферах деятельности Товарищества и видах взаимоотношений работников как между собой, так и с партнерами, поставщиками, потребителями и иными </a:t>
            </a:r>
            <a:r>
              <a:rPr lang="ru-RU" sz="2400" dirty="0" err="1">
                <a:solidFill>
                  <a:srgbClr val="0070C0"/>
                </a:solidFill>
              </a:rPr>
              <a:t>стейкхолдерами</a:t>
            </a:r>
            <a:r>
              <a:rPr lang="ru-RU" sz="2400" dirty="0">
                <a:solidFill>
                  <a:srgbClr val="0070C0"/>
                </a:solidFill>
              </a:rPr>
              <a:t> Товарищества. </a:t>
            </a:r>
            <a:endParaRPr lang="ru-RU" sz="24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Соблюдение </a:t>
            </a:r>
            <a:r>
              <a:rPr lang="ru-RU" sz="2400" dirty="0">
                <a:solidFill>
                  <a:srgbClr val="0070C0"/>
                </a:solidFill>
              </a:rPr>
              <a:t>положений настоящего Кодекса является обязанностью всех работников Товарищества, независимо от занимаемой ими должности. </a:t>
            </a:r>
            <a:endParaRPr lang="ru-RU" sz="24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Деловым </a:t>
            </a:r>
            <a:r>
              <a:rPr lang="ru-RU" sz="2400" dirty="0">
                <a:solidFill>
                  <a:srgbClr val="0070C0"/>
                </a:solidFill>
              </a:rPr>
              <a:t>партнерам, поставщикам и другим третьим лицам, которые работают с Товариществом или представляют Товарищество, рекомендовано придерживаться положений Кодекса или иных аналогичных политик по вопросам </a:t>
            </a:r>
            <a:r>
              <a:rPr lang="ru-RU" sz="2400" dirty="0" err="1">
                <a:solidFill>
                  <a:srgbClr val="0070C0"/>
                </a:solidFill>
              </a:rPr>
              <a:t>комплаенс</a:t>
            </a:r>
            <a:r>
              <a:rPr lang="ru-RU" sz="2400" dirty="0">
                <a:solidFill>
                  <a:srgbClr val="0070C0"/>
                </a:solidFill>
              </a:rPr>
              <a:t>.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23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 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>
                <a:solidFill>
                  <a:srgbClr val="0070C0"/>
                </a:solidFill>
              </a:rPr>
              <a:t/>
            </a:r>
            <a:br>
              <a:rPr lang="ru-RU" sz="2400" b="1" dirty="0">
                <a:solidFill>
                  <a:srgbClr val="0070C0"/>
                </a:solidFill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109133"/>
            <a:ext cx="8915400" cy="4802089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solidFill>
                  <a:srgbClr val="0070C0"/>
                </a:solidFill>
              </a:rPr>
              <a:t>Цели Кодекса</a:t>
            </a:r>
          </a:p>
          <a:p>
            <a:pPr marL="0" indent="0">
              <a:buNone/>
            </a:pPr>
            <a:endParaRPr lang="ru-RU" sz="2000" dirty="0"/>
          </a:p>
          <a:p>
            <a:r>
              <a:rPr lang="kk-KZ" sz="2000" dirty="0">
                <a:solidFill>
                  <a:srgbClr val="0070C0"/>
                </a:solidFill>
              </a:rPr>
              <a:t>З</a:t>
            </a:r>
            <a:r>
              <a:rPr lang="kk-KZ" sz="2000" dirty="0" smtClean="0">
                <a:solidFill>
                  <a:srgbClr val="0070C0"/>
                </a:solidFill>
              </a:rPr>
              <a:t>акрепление ценностей, принципов, правил и норм деловой этики и поведения, которыми руководствуются сотрудники Товарищества на всех должностных уровнях и принятии управленческих решений и в своей повседневной деятельности. 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Кодекс </a:t>
            </a:r>
            <a:r>
              <a:rPr lang="ru-RU" sz="2000" dirty="0">
                <a:solidFill>
                  <a:srgbClr val="0070C0"/>
                </a:solidFill>
              </a:rPr>
              <a:t>поведения направлен на развитие корпоративной культуры и укрепление репутации Товарищества, повышение и сохранение доверия к Товариществу со стороны работников и внешнего сообщества (учредителей, государственных органов, </a:t>
            </a:r>
            <a:r>
              <a:rPr lang="ru-RU" sz="2000" dirty="0" err="1">
                <a:solidFill>
                  <a:srgbClr val="0070C0"/>
                </a:solidFill>
              </a:rPr>
              <a:t>стейкхолдеров</a:t>
            </a:r>
            <a:r>
              <a:rPr lang="ru-RU" sz="2000" dirty="0">
                <a:solidFill>
                  <a:srgbClr val="0070C0"/>
                </a:solidFill>
              </a:rPr>
              <a:t> и других</a:t>
            </a:r>
            <a:r>
              <a:rPr lang="ru-RU" sz="2000" dirty="0" smtClean="0">
                <a:solidFill>
                  <a:srgbClr val="0070C0"/>
                </a:solidFill>
              </a:rPr>
              <a:t>)</a:t>
            </a: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98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821267"/>
            <a:ext cx="8915400" cy="5089955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Корпоративные ценности и принципы 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В </a:t>
            </a:r>
            <a:r>
              <a:rPr lang="ru-RU" sz="2400" dirty="0">
                <a:solidFill>
                  <a:srgbClr val="0070C0"/>
                </a:solidFill>
              </a:rPr>
              <a:t>Товариществе на всех уровнях принимаются управленческие решения в соответствии с корпоративными ценностями Товарищества.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Основополагающими </a:t>
            </a:r>
            <a:r>
              <a:rPr lang="ru-RU" sz="2400" dirty="0">
                <a:solidFill>
                  <a:srgbClr val="0070C0"/>
                </a:solidFill>
              </a:rPr>
              <a:t>корпоративными ценностями Товарищества являются: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Безопасность; 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Эффективность;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Ответственность;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Команда.</a:t>
            </a:r>
          </a:p>
          <a:p>
            <a:pPr marL="0" indent="0">
              <a:buNone/>
            </a:pPr>
            <a:r>
              <a:rPr lang="ru-RU" sz="24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1962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844040" y="390821"/>
            <a:ext cx="10209212" cy="606213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Профессионализм </a:t>
            </a:r>
            <a:endParaRPr lang="ru-RU" b="1" dirty="0" smtClean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Работники </a:t>
            </a:r>
            <a:r>
              <a:rPr lang="ru-RU" dirty="0">
                <a:solidFill>
                  <a:srgbClr val="0070C0"/>
                </a:solidFill>
              </a:rPr>
              <a:t>– главная ценность и основной ресурс Товарищества. От уровня профессионализма работников напрямую зависят результаты деятельности и стоимость, создаваемая для Учредителей и Заинтересованных сторон.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Товарищество </a:t>
            </a:r>
            <a:r>
              <a:rPr lang="ru-RU" dirty="0">
                <a:solidFill>
                  <a:srgbClr val="0070C0"/>
                </a:solidFill>
              </a:rPr>
              <a:t>стремится к повышению уровня квалификации работников, обеспечивая необходимые условия труда, предоставляя возможность для профессионального и индивидуального развития.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Работники </a:t>
            </a:r>
            <a:r>
              <a:rPr lang="ru-RU" dirty="0">
                <a:solidFill>
                  <a:srgbClr val="0070C0"/>
                </a:solidFill>
              </a:rPr>
              <a:t>должны соответствовать всем необходимым квалификационным требованиям, своим должностным инструкциям, должны стараться повышать уровень своей компетенции, обладать способностью принимать взвешенные и ответственные решения, а также быть нацелены на рост и развитие своих профессиональных, личностных качеств и уровня этической </a:t>
            </a:r>
            <a:r>
              <a:rPr lang="ru-RU" dirty="0" smtClean="0">
                <a:solidFill>
                  <a:srgbClr val="0070C0"/>
                </a:solidFill>
              </a:rPr>
              <a:t>культуры</a:t>
            </a: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89888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321</TotalTime>
  <Words>272</Words>
  <Application>Microsoft Office PowerPoint</Application>
  <PresentationFormat>Широкоэкранный</PresentationFormat>
  <Paragraphs>44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Тезисы  из Кодекса деловой этики  ТОО «МангистауЭнергоМунай»</vt:lpstr>
      <vt:lpstr>Презентация PowerPoint</vt:lpstr>
      <vt:lpstr>   </vt:lpstr>
      <vt:lpstr> 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Тезисы  из Кодекса деловой этики ТОО «Мангистауэнергомунай»</dc:title>
  <dc:creator>Ахбелов Беккожа</dc:creator>
  <cp:lastModifiedBy>Мендибай Балгожаев</cp:lastModifiedBy>
  <cp:revision>35</cp:revision>
  <cp:lastPrinted>2022-08-03T11:28:17Z</cp:lastPrinted>
  <dcterms:created xsi:type="dcterms:W3CDTF">2022-07-26T05:42:41Z</dcterms:created>
  <dcterms:modified xsi:type="dcterms:W3CDTF">2025-10-01T10:24:04Z</dcterms:modified>
</cp:coreProperties>
</file>