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61" r:id="rId4"/>
    <p:sldId id="262" r:id="rId5"/>
    <p:sldId id="258" r:id="rId6"/>
  </p:sldIdLst>
  <p:sldSz cx="12192000" cy="6858000"/>
  <p:notesSz cx="6808788" cy="99409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36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97153" y="1498600"/>
            <a:ext cx="9418320" cy="2262781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70C0"/>
                </a:solidFill>
              </a:rPr>
              <a:t>Тезисы </a:t>
            </a:r>
            <a:r>
              <a:rPr lang="ru-RU" sz="4000" dirty="0" smtClean="0">
                <a:solidFill>
                  <a:srgbClr val="0070C0"/>
                </a:solidFill>
              </a:rPr>
              <a:t/>
            </a:r>
            <a:br>
              <a:rPr lang="ru-RU" sz="4000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из Кодекса деловой этики </a:t>
            </a:r>
            <a:br>
              <a:rPr lang="ru-RU" sz="4000" b="1" dirty="0" smtClean="0">
                <a:solidFill>
                  <a:srgbClr val="0070C0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ТОО «</a:t>
            </a:r>
            <a:r>
              <a:rPr lang="ru-RU" sz="4000" b="1" dirty="0" err="1" smtClean="0">
                <a:solidFill>
                  <a:srgbClr val="0070C0"/>
                </a:solidFill>
              </a:rPr>
              <a:t>МангистауЭнергоМунай</a:t>
            </a:r>
            <a:r>
              <a:rPr lang="en-US" sz="4000" b="1" dirty="0" smtClean="0">
                <a:solidFill>
                  <a:srgbClr val="0070C0"/>
                </a:solidFill>
              </a:rPr>
              <a:t>»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89257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745" y="739679"/>
            <a:ext cx="8915400" cy="531364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sz="2400" b="1" dirty="0">
                <a:solidFill>
                  <a:srgbClr val="0070C0"/>
                </a:solidFill>
              </a:rPr>
              <a:t> </a:t>
            </a:r>
            <a:r>
              <a:rPr lang="en-US" sz="2400" b="1" dirty="0" smtClean="0">
                <a:solidFill>
                  <a:srgbClr val="0070C0"/>
                </a:solidFill>
              </a:rPr>
              <a:t>    </a:t>
            </a:r>
            <a:r>
              <a:rPr lang="ru-RU" sz="2800" b="1" dirty="0" smtClean="0">
                <a:solidFill>
                  <a:srgbClr val="C00000"/>
                </a:solidFill>
              </a:rPr>
              <a:t>Справедливость </a:t>
            </a:r>
            <a:r>
              <a:rPr lang="ru-RU" sz="2800" b="1" dirty="0">
                <a:solidFill>
                  <a:srgbClr val="C00000"/>
                </a:solidFill>
              </a:rPr>
              <a:t>и </a:t>
            </a:r>
            <a:r>
              <a:rPr lang="ru-RU" sz="2800" b="1" dirty="0" smtClean="0">
                <a:solidFill>
                  <a:srgbClr val="C00000"/>
                </a:solidFill>
              </a:rPr>
              <a:t>меритократия</a:t>
            </a:r>
          </a:p>
          <a:p>
            <a:pPr marL="0" indent="0">
              <a:buNone/>
            </a:pPr>
            <a:endParaRPr lang="en-US" sz="1300" b="1" dirty="0" smtClean="0">
              <a:solidFill>
                <a:srgbClr val="C00000"/>
              </a:solidFill>
            </a:endParaRPr>
          </a:p>
          <a:p>
            <a:r>
              <a:rPr lang="ru-RU" sz="2400" dirty="0" smtClean="0">
                <a:solidFill>
                  <a:srgbClr val="0070C0"/>
                </a:solidFill>
              </a:rPr>
              <a:t>Товарищество </a:t>
            </a:r>
            <a:r>
              <a:rPr lang="ru-RU" sz="2400" dirty="0">
                <a:solidFill>
                  <a:srgbClr val="0070C0"/>
                </a:solidFill>
              </a:rPr>
              <a:t>создает справедливую и инклюзивную среду, где </a:t>
            </a:r>
            <a:r>
              <a:rPr lang="ru-RU" sz="2400" dirty="0" smtClean="0">
                <a:solidFill>
                  <a:srgbClr val="0070C0"/>
                </a:solidFill>
              </a:rPr>
              <a:t>сотрудники </a:t>
            </a:r>
            <a:r>
              <a:rPr lang="ru-RU" sz="2400" dirty="0">
                <a:solidFill>
                  <a:srgbClr val="0070C0"/>
                </a:solidFill>
              </a:rPr>
              <a:t>обладают равными возможностями для развития своего потенциала и достижения успеха</a:t>
            </a:r>
            <a:r>
              <a:rPr lang="ru-RU" sz="2400" dirty="0" smtClean="0">
                <a:solidFill>
                  <a:srgbClr val="0070C0"/>
                </a:solidFill>
              </a:rPr>
              <a:t>.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  <a:endParaRPr lang="ru-RU" sz="2400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sz="2400" dirty="0" smtClean="0"/>
              <a:t>	</a:t>
            </a:r>
            <a:endParaRPr lang="ru-RU" sz="2400" dirty="0" smtClean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b="1" dirty="0" smtClean="0">
                <a:solidFill>
                  <a:srgbClr val="0070C0"/>
                </a:solidFill>
              </a:rPr>
              <a:t>     </a:t>
            </a:r>
            <a:r>
              <a:rPr lang="ru-RU" sz="2800" b="1" dirty="0" smtClean="0">
                <a:solidFill>
                  <a:srgbClr val="C00000"/>
                </a:solidFill>
              </a:rPr>
              <a:t>Уважение</a:t>
            </a:r>
          </a:p>
          <a:p>
            <a:pPr marL="0" indent="0">
              <a:buNone/>
            </a:pPr>
            <a:endParaRPr lang="ru-RU" sz="1300" b="1" dirty="0" smtClean="0">
              <a:solidFill>
                <a:srgbClr val="C00000"/>
              </a:solidFill>
            </a:endParaRPr>
          </a:p>
          <a:p>
            <a:r>
              <a:rPr lang="ru-RU" sz="2400" dirty="0">
                <a:solidFill>
                  <a:srgbClr val="0070C0"/>
                </a:solidFill>
              </a:rPr>
              <a:t>Работники Товарищества строят отношения на взаимном уважении друг к другу, ведут себя корректно и профессионально по отношению к учредителям, партнерам, поставщикам, потребителям и иным </a:t>
            </a:r>
            <a:r>
              <a:rPr lang="ru-RU" sz="2400" dirty="0" err="1">
                <a:solidFill>
                  <a:srgbClr val="0070C0"/>
                </a:solidFill>
              </a:rPr>
              <a:t>стейкхолдерам</a:t>
            </a:r>
            <a:r>
              <a:rPr lang="ru-RU" sz="2400" dirty="0">
                <a:solidFill>
                  <a:srgbClr val="0070C0"/>
                </a:solidFill>
              </a:rPr>
              <a:t> Товарищества как в офисе Товарищества, так и за его пределами.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dirty="0">
                <a:solidFill>
                  <a:srgbClr val="0070C0"/>
                </a:solidFill>
              </a:rPr>
              <a:t>Работники имеют право на честное и справедливое отношение независимо от пола, расы, национальности, языка общения, происхождения, имущественного и должностного положения, места жительства, отношения к религии и политических убеждений.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62345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kk-KZ" dirty="0"/>
              <a:t> </a:t>
            </a:r>
            <a:r>
              <a:rPr lang="ru-RU" sz="2400" b="1" dirty="0"/>
              <a:t/>
            </a:r>
            <a:br>
              <a:rPr lang="ru-RU" sz="2400" b="1" dirty="0"/>
            </a:br>
            <a:r>
              <a:rPr lang="ru-RU" sz="2400" b="1" dirty="0">
                <a:solidFill>
                  <a:srgbClr val="0070C0"/>
                </a:solidFill>
              </a:rPr>
              <a:t/>
            </a:r>
            <a:br>
              <a:rPr lang="ru-RU" sz="2400" b="1" dirty="0">
                <a:solidFill>
                  <a:srgbClr val="0070C0"/>
                </a:solidFill>
              </a:rPr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1744" y="670561"/>
            <a:ext cx="9742868" cy="5240662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ru-RU" sz="2400" b="1" dirty="0" smtClean="0">
                <a:solidFill>
                  <a:srgbClr val="C00000"/>
                </a:solidFill>
              </a:rPr>
              <a:t>Нормы </a:t>
            </a:r>
            <a:r>
              <a:rPr lang="ru-RU" sz="2400" b="1" dirty="0">
                <a:solidFill>
                  <a:srgbClr val="C00000"/>
                </a:solidFill>
              </a:rPr>
              <a:t>и правила поведения в </a:t>
            </a:r>
            <a:r>
              <a:rPr lang="ru-RU" sz="2400" b="1" dirty="0" smtClean="0">
                <a:solidFill>
                  <a:srgbClr val="C00000"/>
                </a:solidFill>
              </a:rPr>
              <a:t>Товариществе</a:t>
            </a:r>
          </a:p>
          <a:p>
            <a:pPr marL="0" indent="0">
              <a:buNone/>
            </a:pPr>
            <a:endParaRPr lang="ru-RU" sz="2400" b="1" dirty="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US" sz="2000" dirty="0"/>
              <a:t> </a:t>
            </a:r>
            <a:r>
              <a:rPr lang="en-US" sz="2000" dirty="0" smtClean="0"/>
              <a:t>    </a:t>
            </a:r>
            <a:r>
              <a:rPr lang="ru-RU" sz="2000" b="1" dirty="0" smtClean="0">
                <a:solidFill>
                  <a:srgbClr val="0070C0"/>
                </a:solidFill>
              </a:rPr>
              <a:t>В </a:t>
            </a:r>
            <a:r>
              <a:rPr lang="ru-RU" sz="2000" b="1" dirty="0">
                <a:solidFill>
                  <a:srgbClr val="0070C0"/>
                </a:solidFill>
              </a:rPr>
              <a:t>своей повседневной деятельности работники </a:t>
            </a:r>
            <a:r>
              <a:rPr lang="ru-RU" sz="2000" b="1" dirty="0" smtClean="0">
                <a:solidFill>
                  <a:srgbClr val="0070C0"/>
                </a:solidFill>
              </a:rPr>
              <a:t>      придерживаются </a:t>
            </a:r>
            <a:r>
              <a:rPr lang="en-US" sz="2000" b="1" dirty="0" smtClean="0">
                <a:solidFill>
                  <a:srgbClr val="0070C0"/>
                </a:solidFill>
              </a:rPr>
              <a:t>  </a:t>
            </a:r>
            <a:r>
              <a:rPr lang="ru-RU" sz="2000" b="1" dirty="0" smtClean="0">
                <a:solidFill>
                  <a:srgbClr val="0070C0"/>
                </a:solidFill>
              </a:rPr>
              <a:t>следующих </a:t>
            </a:r>
            <a:r>
              <a:rPr lang="ru-RU" sz="2000" b="1" dirty="0">
                <a:solidFill>
                  <a:srgbClr val="0070C0"/>
                </a:solidFill>
              </a:rPr>
              <a:t>правил поведения: </a:t>
            </a:r>
            <a:endParaRPr lang="en-US" sz="2000" b="1" dirty="0" smtClean="0">
              <a:solidFill>
                <a:srgbClr val="0070C0"/>
              </a:solidFill>
            </a:endParaRPr>
          </a:p>
          <a:p>
            <a:r>
              <a:rPr lang="ru-RU" sz="2000" dirty="0">
                <a:solidFill>
                  <a:srgbClr val="0070C0"/>
                </a:solidFill>
              </a:rPr>
              <a:t>уважают честь и достоинство любого человека и гражданина независимо от происхождения, социального, должностного и имущественного положения, пола, </a:t>
            </a:r>
            <a:r>
              <a:rPr lang="ru-RU" sz="2000" dirty="0" smtClean="0">
                <a:solidFill>
                  <a:srgbClr val="0070C0"/>
                </a:solidFill>
              </a:rPr>
              <a:t>национальности</a:t>
            </a:r>
            <a:r>
              <a:rPr lang="ru-RU" sz="2000" dirty="0">
                <a:solidFill>
                  <a:srgbClr val="0070C0"/>
                </a:solidFill>
              </a:rPr>
              <a:t>, языка общения, отношения к </a:t>
            </a:r>
            <a:r>
              <a:rPr lang="ru-RU" sz="2000" dirty="0" smtClean="0">
                <a:solidFill>
                  <a:srgbClr val="0070C0"/>
                </a:solidFill>
              </a:rPr>
              <a:t>религии.</a:t>
            </a:r>
            <a:r>
              <a:rPr lang="kk-KZ" sz="2000" dirty="0" smtClean="0">
                <a:solidFill>
                  <a:srgbClr val="0070C0"/>
                </a:solidFill>
              </a:rPr>
              <a:t> </a:t>
            </a:r>
            <a:endParaRPr lang="kk-KZ" sz="2000" dirty="0" smtClean="0">
              <a:solidFill>
                <a:srgbClr val="0070C0"/>
              </a:solidFill>
            </a:endParaRPr>
          </a:p>
          <a:p>
            <a:r>
              <a:rPr lang="ru-RU" sz="2000" dirty="0">
                <a:solidFill>
                  <a:srgbClr val="0070C0"/>
                </a:solidFill>
              </a:rPr>
              <a:t>уважают мнение своих коллег, открыто и доброжелательно обсуждают проблемы, возникшие в ходе работы, на принципах равенства, солидарности и </a:t>
            </a:r>
            <a:r>
              <a:rPr lang="ru-RU" sz="2000" dirty="0" smtClean="0">
                <a:solidFill>
                  <a:srgbClr val="0070C0"/>
                </a:solidFill>
              </a:rPr>
              <a:t>партнерства.</a:t>
            </a:r>
          </a:p>
          <a:p>
            <a:r>
              <a:rPr lang="ru-RU" sz="2000" dirty="0">
                <a:solidFill>
                  <a:srgbClr val="0070C0"/>
                </a:solidFill>
              </a:rPr>
              <a:t>обмениваются опытом и информацией с коллегами, оказывают помощь друг другу в достижении лучшего </a:t>
            </a:r>
            <a:r>
              <a:rPr lang="ru-RU" sz="2000" dirty="0" smtClean="0">
                <a:solidFill>
                  <a:srgbClr val="0070C0"/>
                </a:solidFill>
              </a:rPr>
              <a:t>результата.</a:t>
            </a:r>
          </a:p>
          <a:p>
            <a:r>
              <a:rPr lang="ru-RU" sz="2000" dirty="0">
                <a:solidFill>
                  <a:srgbClr val="0070C0"/>
                </a:solidFill>
              </a:rPr>
              <a:t>рационально используют собственное рабочее время и время коллег, партнеров и </a:t>
            </a:r>
            <a:r>
              <a:rPr lang="ru-RU" sz="2000" dirty="0" smtClean="0">
                <a:solidFill>
                  <a:srgbClr val="0070C0"/>
                </a:solidFill>
              </a:rPr>
              <a:t>других.</a:t>
            </a:r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  <a:p>
            <a:endParaRPr lang="ru-RU" sz="2000" dirty="0" smtClean="0">
              <a:solidFill>
                <a:srgbClr val="0070C0"/>
              </a:solidFill>
            </a:endParaRPr>
          </a:p>
          <a:p>
            <a:endParaRPr lang="ru-RU" sz="2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9847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/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7840" y="821267"/>
            <a:ext cx="9736772" cy="5089955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sz="2400" b="1" dirty="0">
                <a:solidFill>
                  <a:srgbClr val="0070C0"/>
                </a:solidFill>
              </a:rPr>
              <a:t> </a:t>
            </a:r>
            <a:r>
              <a:rPr lang="ru-RU" sz="2400" b="1" dirty="0" smtClean="0">
                <a:solidFill>
                  <a:srgbClr val="0070C0"/>
                </a:solidFill>
              </a:rPr>
              <a:t>    </a:t>
            </a:r>
            <a:r>
              <a:rPr lang="ru-RU" sz="2800" b="1" dirty="0" smtClean="0">
                <a:solidFill>
                  <a:srgbClr val="C00000"/>
                </a:solidFill>
              </a:rPr>
              <a:t>Работники не должны:</a:t>
            </a:r>
            <a:endParaRPr lang="ru-RU" sz="28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sz="2400" b="1" dirty="0" smtClean="0">
              <a:solidFill>
                <a:srgbClr val="0070C0"/>
              </a:solidFill>
            </a:endParaRPr>
          </a:p>
          <a:p>
            <a:r>
              <a:rPr lang="ru-RU" sz="2400" dirty="0">
                <a:solidFill>
                  <a:srgbClr val="0070C0"/>
                </a:solidFill>
              </a:rPr>
              <a:t>высказывать необоснованные негативные высказывания о Товариществе или </a:t>
            </a:r>
            <a:r>
              <a:rPr lang="ru-RU" sz="2400" dirty="0" smtClean="0">
                <a:solidFill>
                  <a:srgbClr val="0070C0"/>
                </a:solidFill>
              </a:rPr>
              <a:t>каким-либо </a:t>
            </a:r>
            <a:r>
              <a:rPr lang="ru-RU" sz="2400" dirty="0">
                <a:solidFill>
                  <a:srgbClr val="0070C0"/>
                </a:solidFill>
              </a:rPr>
              <a:t>образом порочащие его репутацию перед третьими лицами. Работники Товарищества не вправе передавать подобную информацию в СМИ или делать негативные замечания в социальных сетях, на форумах, в электронных письмах или в других социальных сервисах</a:t>
            </a:r>
            <a:r>
              <a:rPr lang="ru-RU" sz="2400" dirty="0" smtClean="0">
                <a:solidFill>
                  <a:srgbClr val="0070C0"/>
                </a:solidFill>
              </a:rPr>
              <a:t>. </a:t>
            </a:r>
            <a:endParaRPr lang="ru-RU" sz="2400" dirty="0" smtClean="0">
              <a:solidFill>
                <a:srgbClr val="0070C0"/>
              </a:solidFill>
            </a:endParaRPr>
          </a:p>
          <a:p>
            <a:r>
              <a:rPr lang="ru-RU" sz="2400" dirty="0">
                <a:solidFill>
                  <a:srgbClr val="0070C0"/>
                </a:solidFill>
              </a:rPr>
              <a:t>выступать от имени Товарищества, если это не входит в его(ее) компетенцию, и он(она) не имеет на то соответствующих служебных полномочий. </a:t>
            </a:r>
          </a:p>
          <a:p>
            <a:r>
              <a:rPr lang="ru-RU" sz="2400" dirty="0">
                <a:solidFill>
                  <a:srgbClr val="0070C0"/>
                </a:solidFill>
              </a:rPr>
              <a:t>осуществлять действия, которые могут прямо или косвенно негативно отразиться на имидже и репутации Товарищества.  </a:t>
            </a:r>
          </a:p>
          <a:p>
            <a:r>
              <a:rPr lang="ru-RU" sz="2400" dirty="0" smtClean="0">
                <a:solidFill>
                  <a:srgbClr val="0070C0"/>
                </a:solidFill>
              </a:rPr>
              <a:t>употреблять </a:t>
            </a:r>
            <a:r>
              <a:rPr lang="ru-RU" sz="2400" dirty="0">
                <a:solidFill>
                  <a:srgbClr val="0070C0"/>
                </a:solidFill>
              </a:rPr>
              <a:t>наркотики и неразрешенные психотропные вещества, употреблять алкоголь на рабочем месте, на территории Товарищества или в месте проведения работ от имени Товарищества, находиться на рабочем месте в состоянии алкогольного </a:t>
            </a:r>
            <a:r>
              <a:rPr lang="ru-RU" sz="2400" dirty="0" smtClean="0">
                <a:solidFill>
                  <a:srgbClr val="0070C0"/>
                </a:solidFill>
              </a:rPr>
              <a:t>опьянения.  </a:t>
            </a:r>
            <a:r>
              <a:rPr lang="ru-RU" sz="2400" dirty="0" smtClean="0">
                <a:solidFill>
                  <a:srgbClr val="0070C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96201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>
          <a:xfrm>
            <a:off x="1844040" y="390821"/>
            <a:ext cx="10209212" cy="6062134"/>
          </a:xfrm>
        </p:spPr>
        <p:txBody>
          <a:bodyPr>
            <a:normAutofit/>
          </a:bodyPr>
          <a:lstStyle/>
          <a:p>
            <a:endParaRPr lang="ru-RU" dirty="0" smtClean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/>
              <a:t>     </a:t>
            </a:r>
            <a:r>
              <a:rPr lang="ru-RU" sz="2400" b="1" dirty="0" smtClean="0">
                <a:solidFill>
                  <a:srgbClr val="C00000"/>
                </a:solidFill>
              </a:rPr>
              <a:t>Ответственность </a:t>
            </a:r>
            <a:r>
              <a:rPr lang="ru-RU" sz="2400" b="1" dirty="0">
                <a:solidFill>
                  <a:srgbClr val="C00000"/>
                </a:solidFill>
              </a:rPr>
              <a:t>и обязанность Руководящих работников</a:t>
            </a:r>
            <a:r>
              <a:rPr lang="ru-RU" sz="2400" b="1" dirty="0" smtClean="0">
                <a:solidFill>
                  <a:srgbClr val="C00000"/>
                </a:solidFill>
              </a:rPr>
              <a:t> </a:t>
            </a:r>
            <a:endParaRPr lang="ru-RU" sz="2400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Руководящие работники своим поведением демонстрируют абсолютную приверженность нормам </a:t>
            </a:r>
            <a:r>
              <a:rPr lang="ru-RU" dirty="0" smtClean="0">
                <a:solidFill>
                  <a:srgbClr val="0070C0"/>
                </a:solidFill>
              </a:rPr>
              <a:t>Кодекса деловой этики, </a:t>
            </a:r>
            <a:r>
              <a:rPr lang="ru-RU" dirty="0">
                <a:solidFill>
                  <a:srgbClr val="0070C0"/>
                </a:solidFill>
              </a:rPr>
              <a:t>играя важнейшую роль в создании культуры прозрачности, открытого общения и </a:t>
            </a:r>
            <a:r>
              <a:rPr lang="ru-RU" dirty="0" smtClean="0">
                <a:solidFill>
                  <a:srgbClr val="0070C0"/>
                </a:solidFill>
              </a:rPr>
              <a:t>доверия.</a:t>
            </a:r>
          </a:p>
          <a:p>
            <a:pPr marL="0" indent="0">
              <a:buNone/>
            </a:pPr>
            <a:r>
              <a:rPr lang="ru-RU" dirty="0">
                <a:solidFill>
                  <a:srgbClr val="0070C0"/>
                </a:solidFill>
              </a:rPr>
              <a:t> </a:t>
            </a:r>
            <a:r>
              <a:rPr lang="ru-RU" dirty="0" smtClean="0">
                <a:solidFill>
                  <a:srgbClr val="0070C0"/>
                </a:solidFill>
              </a:rPr>
              <a:t>    </a:t>
            </a:r>
            <a:r>
              <a:rPr lang="ru-RU" b="1" dirty="0" smtClean="0">
                <a:solidFill>
                  <a:srgbClr val="0070C0"/>
                </a:solidFill>
              </a:rPr>
              <a:t>В </a:t>
            </a:r>
            <a:r>
              <a:rPr lang="ru-RU" b="1" dirty="0">
                <a:solidFill>
                  <a:srgbClr val="0070C0"/>
                </a:solidFill>
              </a:rPr>
              <a:t>этих целях руководителям следует:</a:t>
            </a:r>
            <a:endParaRPr lang="ru-RU" b="1" dirty="0" smtClean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делать все возможное, чтобы работники понимали, что этичное поведение работника не менее важно, чем результаты деятельности Товарищества</a:t>
            </a:r>
            <a:r>
              <a:rPr lang="ru-RU" dirty="0" smtClean="0">
                <a:solidFill>
                  <a:srgbClr val="0070C0"/>
                </a:solidFill>
              </a:rPr>
              <a:t>. </a:t>
            </a:r>
            <a:endParaRPr lang="ru-RU" dirty="0" smtClean="0">
              <a:solidFill>
                <a:srgbClr val="0070C0"/>
              </a:solidFill>
            </a:endParaRPr>
          </a:p>
          <a:p>
            <a:r>
              <a:rPr lang="ru-RU" dirty="0">
                <a:solidFill>
                  <a:srgbClr val="0070C0"/>
                </a:solidFill>
              </a:rPr>
              <a:t>обеспечивать ознакомление с положениями Кодекса </a:t>
            </a:r>
            <a:r>
              <a:rPr lang="ru-RU" smtClean="0">
                <a:solidFill>
                  <a:srgbClr val="0070C0"/>
                </a:solidFill>
              </a:rPr>
              <a:t>деловой этики работников</a:t>
            </a:r>
            <a:r>
              <a:rPr lang="ru-RU" dirty="0">
                <a:solidFill>
                  <a:srgbClr val="0070C0"/>
                </a:solidFill>
              </a:rPr>
              <a:t>, понимание и соблюдение ими принципов </a:t>
            </a:r>
            <a:r>
              <a:rPr lang="ru-RU" dirty="0" smtClean="0">
                <a:solidFill>
                  <a:srgbClr val="0070C0"/>
                </a:solidFill>
              </a:rPr>
              <a:t>Кодекса.</a:t>
            </a:r>
          </a:p>
          <a:p>
            <a:r>
              <a:rPr lang="ru-RU" dirty="0">
                <a:solidFill>
                  <a:srgbClr val="0070C0"/>
                </a:solidFill>
              </a:rPr>
              <a:t>не допускать по отношению к подчиненным необоснованных обвинений, фактов грубости, унижения достоинства, бестактности и </a:t>
            </a:r>
            <a:r>
              <a:rPr lang="ru-RU" dirty="0" smtClean="0">
                <a:solidFill>
                  <a:srgbClr val="0070C0"/>
                </a:solidFill>
              </a:rPr>
              <a:t>безразличия.</a:t>
            </a:r>
          </a:p>
          <a:p>
            <a:r>
              <a:rPr lang="ru-RU" dirty="0">
                <a:solidFill>
                  <a:srgbClr val="0070C0"/>
                </a:solidFill>
              </a:rPr>
              <a:t>проявлять скромность, доброжелательность, ясность в высказываниях, уметь держать себя с достоинством и спокойствием в стрессовых и конфликтных </a:t>
            </a:r>
            <a:r>
              <a:rPr lang="ru-RU" dirty="0" smtClean="0">
                <a:solidFill>
                  <a:srgbClr val="0070C0"/>
                </a:solidFill>
              </a:rPr>
              <a:t>ситуациях.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1898886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351</TotalTime>
  <Words>367</Words>
  <Application>Microsoft Office PowerPoint</Application>
  <PresentationFormat>Широкоэкранный</PresentationFormat>
  <Paragraphs>46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Легкий дым</vt:lpstr>
      <vt:lpstr>Тезисы  из Кодекса деловой этики  ТОО «МангистауЭнергоМунай»</vt:lpstr>
      <vt:lpstr>Презентация PowerPoint</vt:lpstr>
      <vt:lpstr>   </vt:lpstr>
      <vt:lpstr>   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Тезисы  из Кодекса деловой этики ТОО «Мангистауэнергомунай»</dc:title>
  <dc:creator>Ахбелов Беккожа</dc:creator>
  <cp:lastModifiedBy>Мендибай Балгожаев</cp:lastModifiedBy>
  <cp:revision>41</cp:revision>
  <cp:lastPrinted>2022-08-03T11:28:17Z</cp:lastPrinted>
  <dcterms:created xsi:type="dcterms:W3CDTF">2022-07-26T05:42:41Z</dcterms:created>
  <dcterms:modified xsi:type="dcterms:W3CDTF">2025-10-29T11:30:56Z</dcterms:modified>
</cp:coreProperties>
</file>