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3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634836"/>
            <a:ext cx="7766936" cy="241600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B050"/>
                </a:solidFill>
              </a:rPr>
              <a:t>Тезисы </a:t>
            </a:r>
            <a:br>
              <a:rPr lang="ru-RU" sz="3200" b="1" dirty="0">
                <a:solidFill>
                  <a:srgbClr val="00B050"/>
                </a:solidFill>
              </a:rPr>
            </a:br>
            <a:r>
              <a:rPr lang="ru-RU" sz="3200" b="1" dirty="0">
                <a:solidFill>
                  <a:srgbClr val="00B050"/>
                </a:solidFill>
              </a:rPr>
              <a:t>из </a:t>
            </a:r>
            <a:r>
              <a:rPr lang="ru-RU" sz="3200" b="1" dirty="0" smtClean="0">
                <a:solidFill>
                  <a:srgbClr val="00B050"/>
                </a:solidFill>
              </a:rPr>
              <a:t>Политики </a:t>
            </a:r>
            <a:r>
              <a:rPr lang="ru-RU" sz="3200" b="1" dirty="0">
                <a:solidFill>
                  <a:srgbClr val="00B050"/>
                </a:solidFill>
              </a:rPr>
              <a:t>в области противодействия </a:t>
            </a:r>
            <a:r>
              <a:rPr lang="ru-RU" sz="3200" b="1" dirty="0" smtClean="0">
                <a:solidFill>
                  <a:srgbClr val="00B050"/>
                </a:solidFill>
              </a:rPr>
              <a:t>коррупции</a:t>
            </a:r>
            <a:br>
              <a:rPr lang="ru-RU" sz="3200" b="1" dirty="0" smtClean="0">
                <a:solidFill>
                  <a:srgbClr val="00B050"/>
                </a:solidFill>
              </a:rPr>
            </a:br>
            <a:r>
              <a:rPr lang="ru-RU" sz="3200" b="1" dirty="0" smtClean="0">
                <a:solidFill>
                  <a:srgbClr val="00B050"/>
                </a:solidFill>
              </a:rPr>
              <a:t> ТОО «</a:t>
            </a:r>
            <a:r>
              <a:rPr lang="ru-RU" sz="3200" b="1" dirty="0" err="1" smtClean="0">
                <a:solidFill>
                  <a:srgbClr val="00B050"/>
                </a:solidFill>
              </a:rPr>
              <a:t>МангистауЭнергоМунай</a:t>
            </a:r>
            <a:r>
              <a:rPr lang="ru-RU" sz="3200" b="1" dirty="0" smtClean="0">
                <a:solidFill>
                  <a:srgbClr val="00B050"/>
                </a:solidFill>
              </a:rPr>
              <a:t>» </a:t>
            </a:r>
            <a:r>
              <a:rPr lang="en-US" sz="3200" b="1" dirty="0" smtClean="0">
                <a:solidFill>
                  <a:srgbClr val="00B050"/>
                </a:solidFill>
              </a:rPr>
              <a:t/>
            </a:r>
            <a:br>
              <a:rPr lang="en-US" sz="3200" b="1" dirty="0" smtClean="0">
                <a:solidFill>
                  <a:srgbClr val="00B050"/>
                </a:solidFill>
              </a:rPr>
            </a:br>
            <a:endParaRPr lang="ru-RU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72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786385"/>
          </a:xfrm>
        </p:spPr>
        <p:txBody>
          <a:bodyPr>
            <a:noAutofit/>
          </a:bodyPr>
          <a:lstStyle/>
          <a:p>
            <a:pPr lvl="0"/>
            <a:r>
              <a:rPr lang="ru-RU" sz="2400" dirty="0"/>
              <a:t> </a:t>
            </a:r>
            <a:r>
              <a:rPr lang="ru-RU" sz="2400" dirty="0" smtClean="0"/>
              <a:t>   </a:t>
            </a:r>
            <a:r>
              <a:rPr lang="ru-RU" sz="2400" b="1" dirty="0" smtClean="0">
                <a:solidFill>
                  <a:srgbClr val="00B050"/>
                </a:solidFill>
              </a:rPr>
              <a:t>Ключевые </a:t>
            </a:r>
            <a:r>
              <a:rPr lang="ru-RU" sz="2400" b="1" dirty="0" smtClean="0">
                <a:solidFill>
                  <a:srgbClr val="00B050"/>
                </a:solidFill>
              </a:rPr>
              <a:t>принципы противодействия коррупции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97152"/>
            <a:ext cx="8596668" cy="4994543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принцип «Тон сверху»</a:t>
            </a:r>
            <a:r>
              <a:rPr lang="ru-RU" dirty="0">
                <a:solidFill>
                  <a:srgbClr val="0070C0"/>
                </a:solidFill>
              </a:rPr>
              <a:t> – Должностные лица своим поведением подают пример Работникам Товарищества по соблюдению и продвижению высоких этических стандартов ведения бизнеса и непринятии коррупции в любом ее проявлении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  <a:endParaRPr lang="ru-RU" sz="2000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принцип должной осмотрительности</a:t>
            </a:r>
            <a:r>
              <a:rPr lang="ru-RU" dirty="0">
                <a:solidFill>
                  <a:srgbClr val="0070C0"/>
                </a:solidFill>
              </a:rPr>
              <a:t> – принятие комплекса мер и действий, направленных на получение необходимой и достоверной информации о Контрагенте для минимизации риска коррупции в деловых отношениях с Контрагентами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  <a:endParaRPr lang="ru-RU" sz="2000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принцип профилактики коррупции</a:t>
            </a:r>
            <a:r>
              <a:rPr lang="ru-RU" dirty="0">
                <a:solidFill>
                  <a:srgbClr val="0070C0"/>
                </a:solidFill>
              </a:rPr>
              <a:t> – Товарищество заблаговременно принимает профилактические меры по предупреждению коррупции, т.е. введение элементов корпоративной культуры, </a:t>
            </a:r>
            <a:r>
              <a:rPr lang="ru-RU" dirty="0" smtClean="0">
                <a:solidFill>
                  <a:srgbClr val="0070C0"/>
                </a:solidFill>
              </a:rPr>
              <a:t>правил </a:t>
            </a:r>
            <a:r>
              <a:rPr lang="ru-RU" dirty="0">
                <a:solidFill>
                  <a:srgbClr val="0070C0"/>
                </a:solidFill>
              </a:rPr>
              <a:t>и процедур, направленных, </a:t>
            </a:r>
            <a:r>
              <a:rPr lang="ru-RU" dirty="0" smtClean="0">
                <a:solidFill>
                  <a:srgbClr val="0070C0"/>
                </a:solidFill>
              </a:rPr>
              <a:t>на </a:t>
            </a:r>
            <a:r>
              <a:rPr lang="ru-RU" dirty="0">
                <a:solidFill>
                  <a:srgbClr val="0070C0"/>
                </a:solidFill>
              </a:rPr>
              <a:t>выявление коррупционных рисков и их минимизацию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ru-RU" b="1" dirty="0">
                <a:solidFill>
                  <a:srgbClr val="0070C0"/>
                </a:solidFill>
              </a:rPr>
              <a:t>принцип неотвратимости наказания</a:t>
            </a:r>
            <a:r>
              <a:rPr lang="ru-RU" dirty="0">
                <a:solidFill>
                  <a:srgbClr val="0070C0"/>
                </a:solidFill>
              </a:rPr>
              <a:t> – Товарищество заявляет о непримиримом отношении к любым формам и проявлениям Взяточничества, мошенничества и Коррупции на всех уровнях корпоративного управления. Привлечение виновных лиц к ответственности осуществляется невзирая на их должность и </a:t>
            </a:r>
            <a:r>
              <a:rPr lang="ru-RU" dirty="0" smtClean="0">
                <a:solidFill>
                  <a:srgbClr val="0070C0"/>
                </a:solidFill>
              </a:rPr>
              <a:t>стаж </a:t>
            </a:r>
            <a:r>
              <a:rPr lang="ru-RU" dirty="0">
                <a:solidFill>
                  <a:srgbClr val="0070C0"/>
                </a:solidFill>
              </a:rPr>
              <a:t>работы в Товариществе </a:t>
            </a:r>
            <a:r>
              <a:rPr lang="ru-RU" dirty="0" smtClean="0">
                <a:solidFill>
                  <a:srgbClr val="0070C0"/>
                </a:solidFill>
              </a:rPr>
              <a:t>в </a:t>
            </a:r>
            <a:r>
              <a:rPr lang="ru-RU" dirty="0">
                <a:solidFill>
                  <a:srgbClr val="0070C0"/>
                </a:solidFill>
              </a:rPr>
              <a:t>порядке, установленном законодательством и внутренними документами Товарищества</a:t>
            </a:r>
            <a:r>
              <a:rPr lang="ru-RU" sz="2000" dirty="0" smtClean="0">
                <a:solidFill>
                  <a:srgbClr val="0070C0"/>
                </a:solidFill>
              </a:rPr>
              <a:t>. </a:t>
            </a:r>
            <a:endParaRPr lang="ru-RU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dirty="0"/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411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0368" y="494915"/>
            <a:ext cx="7853634" cy="748669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B050"/>
                </a:solidFill>
              </a:rPr>
              <a:t>Работники/Должностные </a:t>
            </a:r>
            <a:r>
              <a:rPr lang="ru-RU" sz="2700" b="1" dirty="0" smtClean="0">
                <a:solidFill>
                  <a:srgbClr val="00B050"/>
                </a:solidFill>
              </a:rPr>
              <a:t>лица </a:t>
            </a:r>
            <a:r>
              <a:rPr lang="ru-RU" sz="2700" dirty="0" smtClean="0">
                <a:solidFill>
                  <a:srgbClr val="00B050"/>
                </a:solidFill>
              </a:rPr>
              <a:t>при взаимодействии </a:t>
            </a:r>
            <a:br>
              <a:rPr lang="ru-RU" sz="2700" dirty="0" smtClean="0">
                <a:solidFill>
                  <a:srgbClr val="00B050"/>
                </a:solidFill>
              </a:rPr>
            </a:br>
            <a:r>
              <a:rPr lang="ru-RU" sz="2700" dirty="0" smtClean="0">
                <a:solidFill>
                  <a:srgbClr val="00B050"/>
                </a:solidFill>
              </a:rPr>
              <a:t>с Контрагентами должны:</a:t>
            </a:r>
            <a:r>
              <a:rPr lang="ru-RU" sz="2200" b="1" dirty="0" smtClean="0">
                <a:solidFill>
                  <a:srgbClr val="00B050"/>
                </a:solidFill>
              </a:rPr>
              <a:t/>
            </a:r>
            <a:br>
              <a:rPr lang="ru-RU" sz="2200" b="1" dirty="0" smtClean="0">
                <a:solidFill>
                  <a:srgbClr val="00B050"/>
                </a:solidFill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2895" y="1664208"/>
            <a:ext cx="7955573" cy="491055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Устанавливать и сохранять деловые отношения только с теми Контрагентами, которые ведут деловые отношения на добросовестной и честной основе. </a:t>
            </a:r>
          </a:p>
          <a:p>
            <a:pPr marL="0" indent="0">
              <a:buNone/>
            </a:pPr>
            <a:endParaRPr lang="ru-RU" sz="2000" b="1" dirty="0" smtClean="0">
              <a:solidFill>
                <a:srgbClr val="0070C0"/>
              </a:solidFill>
            </a:endParaRPr>
          </a:p>
          <a:p>
            <a:r>
              <a:rPr lang="ru-RU" sz="2000" b="1" dirty="0" smtClean="0">
                <a:solidFill>
                  <a:srgbClr val="0070C0"/>
                </a:solidFill>
              </a:rPr>
              <a:t>Заботиться о собственной репутации.</a:t>
            </a:r>
          </a:p>
          <a:p>
            <a:pPr marL="0" indent="0">
              <a:buNone/>
            </a:pPr>
            <a:endParaRPr lang="ru-RU" sz="2000" b="1" dirty="0" smtClean="0">
              <a:solidFill>
                <a:srgbClr val="0070C0"/>
              </a:solidFill>
            </a:endParaRPr>
          </a:p>
          <a:p>
            <a:r>
              <a:rPr lang="ru-RU" sz="2000" b="1" dirty="0" smtClean="0">
                <a:solidFill>
                  <a:srgbClr val="0070C0"/>
                </a:solidFill>
              </a:rPr>
              <a:t>Демонстрировать поддержку высоким этическим стандартам при ведении хозяйственной деятельности. </a:t>
            </a:r>
          </a:p>
          <a:p>
            <a:pPr marL="0" indent="0">
              <a:buNone/>
            </a:pPr>
            <a:endParaRPr lang="ru-RU" sz="2000" b="1" dirty="0" smtClean="0">
              <a:solidFill>
                <a:srgbClr val="0070C0"/>
              </a:solidFill>
            </a:endParaRPr>
          </a:p>
          <a:p>
            <a:r>
              <a:rPr lang="ru-RU" sz="2000" b="1" dirty="0" smtClean="0">
                <a:solidFill>
                  <a:srgbClr val="0070C0"/>
                </a:solidFill>
              </a:rPr>
              <a:t>Реализовать собственные меры по противодействию коррупции. </a:t>
            </a:r>
            <a:endParaRPr lang="ru-RU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27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72896"/>
          </a:xfrm>
        </p:spPr>
        <p:txBody>
          <a:bodyPr>
            <a:normAutofit/>
          </a:bodyPr>
          <a:lstStyle/>
          <a:p>
            <a:r>
              <a:rPr lang="ru-RU" sz="2700" b="1" dirty="0" smtClean="0"/>
              <a:t>	</a:t>
            </a:r>
            <a:r>
              <a:rPr lang="ru-RU" sz="2700" b="1" dirty="0" smtClean="0">
                <a:solidFill>
                  <a:srgbClr val="00B050"/>
                </a:solidFill>
              </a:rPr>
              <a:t>Горячая линия</a:t>
            </a:r>
            <a:endParaRPr lang="ru-RU" sz="27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0966" y="1408176"/>
            <a:ext cx="8596668" cy="4828031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В целях поддержания высокого уровня доверия к Товариществу, </a:t>
            </a:r>
            <a:r>
              <a:rPr lang="ru-RU" dirty="0" smtClean="0">
                <a:solidFill>
                  <a:srgbClr val="0070C0"/>
                </a:solidFill>
              </a:rPr>
              <a:t>а </a:t>
            </a:r>
            <a:r>
              <a:rPr lang="ru-RU" dirty="0">
                <a:solidFill>
                  <a:srgbClr val="0070C0"/>
                </a:solidFill>
              </a:rPr>
              <a:t>также профилактики и пресечения случаев Взяточничества и Коррупции, </a:t>
            </a:r>
            <a:r>
              <a:rPr lang="ru-RU" dirty="0" smtClean="0">
                <a:solidFill>
                  <a:srgbClr val="0070C0"/>
                </a:solidFill>
              </a:rPr>
              <a:t>функционирует </a:t>
            </a:r>
            <a:r>
              <a:rPr lang="ru-RU" dirty="0">
                <a:solidFill>
                  <a:srgbClr val="0070C0"/>
                </a:solidFill>
              </a:rPr>
              <a:t>«Горячая линия». </a:t>
            </a:r>
          </a:p>
          <a:p>
            <a:r>
              <a:rPr lang="ru-RU" dirty="0">
                <a:solidFill>
                  <a:srgbClr val="0070C0"/>
                </a:solidFill>
              </a:rPr>
              <a:t>Обратившись по «Горячей линии», любое лицо может в удобной для него форме, в том числе на условиях анонимности, сообщить о ставших ему известными фактах Взяточничества, </a:t>
            </a:r>
            <a:r>
              <a:rPr lang="ru-RU" dirty="0" smtClean="0">
                <a:solidFill>
                  <a:srgbClr val="0070C0"/>
                </a:solidFill>
              </a:rPr>
              <a:t>Коммерческого подкупа и </a:t>
            </a:r>
            <a:r>
              <a:rPr lang="ru-RU" dirty="0">
                <a:solidFill>
                  <a:srgbClr val="0070C0"/>
                </a:solidFill>
              </a:rPr>
              <a:t>Конфликта интересов, который может привести или привел к </a:t>
            </a:r>
            <a:r>
              <a:rPr lang="ru-RU" dirty="0" smtClean="0">
                <a:solidFill>
                  <a:srgbClr val="0070C0"/>
                </a:solidFill>
              </a:rPr>
              <a:t>Коррупции.</a:t>
            </a:r>
          </a:p>
          <a:p>
            <a:r>
              <a:rPr lang="ru-RU" dirty="0">
                <a:solidFill>
                  <a:srgbClr val="0070C0"/>
                </a:solidFill>
              </a:rPr>
              <a:t>Каждое обращение внимательно рассматривается, при наличии оснований проводится соответствующая проверка </a:t>
            </a:r>
            <a:r>
              <a:rPr lang="ru-RU" dirty="0" smtClean="0">
                <a:solidFill>
                  <a:srgbClr val="0070C0"/>
                </a:solidFill>
              </a:rPr>
              <a:t>и результаты доводятся </a:t>
            </a:r>
            <a:r>
              <a:rPr lang="ru-RU" dirty="0">
                <a:solidFill>
                  <a:srgbClr val="0070C0"/>
                </a:solidFill>
              </a:rPr>
              <a:t>до сведения ответственных лиц </a:t>
            </a:r>
            <a:r>
              <a:rPr lang="ru-RU" dirty="0" smtClean="0">
                <a:solidFill>
                  <a:srgbClr val="0070C0"/>
                </a:solidFill>
              </a:rPr>
              <a:t>Товарищества.</a:t>
            </a:r>
          </a:p>
          <a:p>
            <a:r>
              <a:rPr lang="ru-RU" dirty="0">
                <a:solidFill>
                  <a:srgbClr val="0070C0"/>
                </a:solidFill>
              </a:rPr>
              <a:t>Контакты «Горячей линии» </a:t>
            </a:r>
            <a:r>
              <a:rPr lang="ru-RU" dirty="0" smtClean="0">
                <a:solidFill>
                  <a:srgbClr val="0070C0"/>
                </a:solidFill>
              </a:rPr>
              <a:t>размещены на </a:t>
            </a:r>
            <a:r>
              <a:rPr lang="ru-RU" dirty="0">
                <a:solidFill>
                  <a:srgbClr val="0070C0"/>
                </a:solidFill>
              </a:rPr>
              <a:t>официальном веб-сайте Товарищества, на Рабочем столе персональных компьютеров Работников/ Должностных лиц, </a:t>
            </a:r>
            <a:r>
              <a:rPr lang="ru-RU" dirty="0" smtClean="0">
                <a:solidFill>
                  <a:srgbClr val="0070C0"/>
                </a:solidFill>
              </a:rPr>
              <a:t>на </a:t>
            </a:r>
            <a:r>
              <a:rPr lang="ru-RU" dirty="0">
                <a:solidFill>
                  <a:srgbClr val="0070C0"/>
                </a:solidFill>
              </a:rPr>
              <a:t>информационных стендах и в иных общедоступных местах. Информирование доступно 24 часа в сутки, без выходных и праздничных дней, за исключением временных сбоев в работе </a:t>
            </a:r>
            <a:r>
              <a:rPr lang="ru-RU" dirty="0" smtClean="0">
                <a:solidFill>
                  <a:srgbClr val="0070C0"/>
                </a:solidFill>
              </a:rPr>
              <a:t>веб-сайта. </a:t>
            </a:r>
          </a:p>
        </p:txBody>
      </p:sp>
    </p:spTree>
    <p:extLst>
      <p:ext uri="{BB962C8B-B14F-4D97-AF65-F5344CB8AC3E}">
        <p14:creationId xmlns:p14="http://schemas.microsoft.com/office/powerpoint/2010/main" val="125476577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474</TotalTime>
  <Words>335</Words>
  <Application>Microsoft Office PowerPoint</Application>
  <PresentationFormat>Широкоэкранный</PresentationFormat>
  <Paragraphs>19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Аспект</vt:lpstr>
      <vt:lpstr>Тезисы  из Политики в области противодействия коррупции  ТОО «МангистауЭнергоМунай»  </vt:lpstr>
      <vt:lpstr>    Ключевые принципы противодействия коррупции </vt:lpstr>
      <vt:lpstr>Работники/Должностные лица при взаимодействии  с Контрагентами должны:   </vt:lpstr>
      <vt:lpstr> Горячая линия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Тезисы  из «Политики в области противодействия коррупции» ТОО «Мангистауэнергомунай»</dc:title>
  <dc:creator>Ахбелов Беккожа</dc:creator>
  <cp:lastModifiedBy>Мендибай Балгожаев</cp:lastModifiedBy>
  <cp:revision>38</cp:revision>
  <dcterms:created xsi:type="dcterms:W3CDTF">2022-07-26T06:10:34Z</dcterms:created>
  <dcterms:modified xsi:type="dcterms:W3CDTF">2025-10-29T11:33:37Z</dcterms:modified>
</cp:coreProperties>
</file>